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7" r:id="rId3"/>
    <p:sldId id="367" r:id="rId4"/>
    <p:sldId id="410" r:id="rId5"/>
    <p:sldId id="413" r:id="rId6"/>
    <p:sldId id="411" r:id="rId7"/>
    <p:sldId id="402" r:id="rId8"/>
    <p:sldId id="403" r:id="rId9"/>
    <p:sldId id="404" r:id="rId10"/>
    <p:sldId id="405" r:id="rId11"/>
    <p:sldId id="406" r:id="rId12"/>
    <p:sldId id="408" r:id="rId13"/>
    <p:sldId id="407" r:id="rId14"/>
    <p:sldId id="283" r:id="rId15"/>
    <p:sldId id="284" r:id="rId16"/>
    <p:sldId id="285" r:id="rId17"/>
    <p:sldId id="286" r:id="rId18"/>
    <p:sldId id="287" r:id="rId19"/>
    <p:sldId id="377" r:id="rId20"/>
    <p:sldId id="288" r:id="rId21"/>
    <p:sldId id="289" r:id="rId22"/>
    <p:sldId id="275" r:id="rId23"/>
    <p:sldId id="374" r:id="rId24"/>
    <p:sldId id="261" r:id="rId25"/>
    <p:sldId id="386" r:id="rId26"/>
    <p:sldId id="387" r:id="rId27"/>
    <p:sldId id="388" r:id="rId28"/>
    <p:sldId id="414" r:id="rId29"/>
    <p:sldId id="389" r:id="rId30"/>
    <p:sldId id="415" r:id="rId31"/>
    <p:sldId id="400" r:id="rId32"/>
    <p:sldId id="416" r:id="rId33"/>
    <p:sldId id="390" r:id="rId34"/>
    <p:sldId id="391" r:id="rId35"/>
    <p:sldId id="392" r:id="rId36"/>
    <p:sldId id="393" r:id="rId37"/>
    <p:sldId id="394" r:id="rId38"/>
    <p:sldId id="395" r:id="rId39"/>
    <p:sldId id="375" r:id="rId40"/>
    <p:sldId id="356" r:id="rId41"/>
    <p:sldId id="357" r:id="rId42"/>
    <p:sldId id="358" r:id="rId43"/>
    <p:sldId id="359" r:id="rId44"/>
    <p:sldId id="360" r:id="rId45"/>
    <p:sldId id="361" r:id="rId46"/>
    <p:sldId id="362" r:id="rId47"/>
    <p:sldId id="363"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3300"/>
    <a:srgbClr val="CC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85" autoAdjust="0"/>
    <p:restoredTop sz="98331" autoAdjust="0"/>
  </p:normalViewPr>
  <p:slideViewPr>
    <p:cSldViewPr>
      <p:cViewPr varScale="1">
        <p:scale>
          <a:sx n="48" d="100"/>
          <a:sy n="48" d="100"/>
        </p:scale>
        <p:origin x="58" y="662"/>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25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pt-BR" dirty="0"/>
              <a:t>Capítulo 05 - Simulações</a:t>
            </a: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AA54DD-FF6C-483F-B706-D8C5D8841229}" type="datetimeFigureOut">
              <a:rPr lang="pt-BR" smtClean="0"/>
              <a:t>27/05/2022</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pt-BR" dirty="0"/>
              <a:t>Estratégias de Decisão no Ambiente Organizacional</a:t>
            </a: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F20E8-BE6B-4A3B-87FB-6F401E33FA67}" type="slidenum">
              <a:rPr lang="pt-BR" smtClean="0"/>
              <a:t>‹nº›</a:t>
            </a:fld>
            <a:endParaRPr lang="pt-BR"/>
          </a:p>
        </p:txBody>
      </p:sp>
    </p:spTree>
    <p:extLst>
      <p:ext uri="{BB962C8B-B14F-4D97-AF65-F5344CB8AC3E}">
        <p14:creationId xmlns:p14="http://schemas.microsoft.com/office/powerpoint/2010/main" val="3745885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C41DE-4E2A-4CB6-9D5D-37DFBCDB90C6}" type="datetimeFigureOut">
              <a:rPr lang="pt-BR" smtClean="0"/>
              <a:t>27/05/2022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731E7-1594-471C-86FE-919EE78858A9}" type="slidenum">
              <a:rPr lang="pt-BR" smtClean="0"/>
              <a:t>‹nº›</a:t>
            </a:fld>
            <a:endParaRPr lang="pt-BR"/>
          </a:p>
        </p:txBody>
      </p:sp>
    </p:spTree>
    <p:extLst>
      <p:ext uri="{BB962C8B-B14F-4D97-AF65-F5344CB8AC3E}">
        <p14:creationId xmlns:p14="http://schemas.microsoft.com/office/powerpoint/2010/main" val="429185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11731E7-1594-471C-86FE-919EE78858A9}" type="slidenum">
              <a:rPr lang="pt-BR" smtClean="0"/>
              <a:t>5</a:t>
            </a:fld>
            <a:endParaRPr lang="pt-BR"/>
          </a:p>
        </p:txBody>
      </p:sp>
    </p:spTree>
    <p:extLst>
      <p:ext uri="{BB962C8B-B14F-4D97-AF65-F5344CB8AC3E}">
        <p14:creationId xmlns:p14="http://schemas.microsoft.com/office/powerpoint/2010/main" val="100045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11731E7-1594-471C-86FE-919EE78858A9}" type="slidenum">
              <a:rPr lang="pt-BR" smtClean="0"/>
              <a:t>7</a:t>
            </a:fld>
            <a:endParaRPr lang="pt-BR"/>
          </a:p>
        </p:txBody>
      </p:sp>
    </p:spTree>
    <p:extLst>
      <p:ext uri="{BB962C8B-B14F-4D97-AF65-F5344CB8AC3E}">
        <p14:creationId xmlns:p14="http://schemas.microsoft.com/office/powerpoint/2010/main" val="81785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11731E7-1594-471C-86FE-919EE78858A9}" type="slidenum">
              <a:rPr lang="pt-BR" smtClean="0"/>
              <a:t>8</a:t>
            </a:fld>
            <a:endParaRPr lang="pt-BR"/>
          </a:p>
        </p:txBody>
      </p:sp>
    </p:spTree>
    <p:extLst>
      <p:ext uri="{BB962C8B-B14F-4D97-AF65-F5344CB8AC3E}">
        <p14:creationId xmlns:p14="http://schemas.microsoft.com/office/powerpoint/2010/main" val="15904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11731E7-1594-471C-86FE-919EE78858A9}" type="slidenum">
              <a:rPr lang="pt-BR" smtClean="0"/>
              <a:t>9</a:t>
            </a:fld>
            <a:endParaRPr lang="pt-BR"/>
          </a:p>
        </p:txBody>
      </p:sp>
    </p:spTree>
    <p:extLst>
      <p:ext uri="{BB962C8B-B14F-4D97-AF65-F5344CB8AC3E}">
        <p14:creationId xmlns:p14="http://schemas.microsoft.com/office/powerpoint/2010/main" val="307568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511731E7-1594-471C-86FE-919EE78858A9}" type="slidenum">
              <a:rPr lang="pt-BR" smtClean="0"/>
              <a:t>10</a:t>
            </a:fld>
            <a:endParaRPr lang="pt-BR"/>
          </a:p>
        </p:txBody>
      </p:sp>
    </p:spTree>
    <p:extLst>
      <p:ext uri="{BB962C8B-B14F-4D97-AF65-F5344CB8AC3E}">
        <p14:creationId xmlns:p14="http://schemas.microsoft.com/office/powerpoint/2010/main" val="416541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11731E7-1594-471C-86FE-919EE78858A9}" type="slidenum">
              <a:rPr lang="pt-BR" smtClean="0"/>
              <a:t>28</a:t>
            </a:fld>
            <a:endParaRPr lang="pt-BR"/>
          </a:p>
        </p:txBody>
      </p:sp>
    </p:spTree>
    <p:extLst>
      <p:ext uri="{BB962C8B-B14F-4D97-AF65-F5344CB8AC3E}">
        <p14:creationId xmlns:p14="http://schemas.microsoft.com/office/powerpoint/2010/main" val="1882213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3082" name="Picture 10" descr="E:\IMAGES\EDUCTION\STU_TEAC\AVV50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0"/>
            <a:ext cx="444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838200" y="533400"/>
            <a:ext cx="3733800" cy="2514600"/>
          </a:xfrm>
        </p:spPr>
        <p:txBody>
          <a:bodyPr/>
          <a:lstStyle>
            <a:lvl1pPr>
              <a:defRPr sz="5400"/>
            </a:lvl1pPr>
          </a:lstStyle>
          <a:p>
            <a:pPr lvl="0"/>
            <a:r>
              <a:rPr lang="pt-BR" noProof="0"/>
              <a:t>Clique para editar o título mestre</a:t>
            </a:r>
            <a:endParaRPr lang="en-US" noProof="0"/>
          </a:p>
        </p:txBody>
      </p:sp>
      <p:sp>
        <p:nvSpPr>
          <p:cNvPr id="3075" name="Rectangle 3"/>
          <p:cNvSpPr>
            <a:spLocks noGrp="1" noChangeArrowheads="1"/>
          </p:cNvSpPr>
          <p:nvPr>
            <p:ph type="subTitle" idx="1"/>
          </p:nvPr>
        </p:nvSpPr>
        <p:spPr>
          <a:xfrm>
            <a:off x="1066800" y="4114800"/>
            <a:ext cx="3276600" cy="1600200"/>
          </a:xfrm>
        </p:spPr>
        <p:txBody>
          <a:bodyPr/>
          <a:lstStyle>
            <a:lvl1pPr marL="0" indent="0" algn="ctr">
              <a:buFontTx/>
              <a:buNone/>
              <a:defRPr/>
            </a:lvl1pPr>
          </a:lstStyle>
          <a:p>
            <a:pPr lvl="0"/>
            <a:r>
              <a:rPr lang="pt-BR" noProof="0"/>
              <a:t>Clique para editar o estilo do subtítulo mestre</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37313FBF-DDDA-4C8B-A589-A041DFE8DA8B}" type="slidenum">
              <a:rPr lang="en-US"/>
              <a:pPr/>
              <a:t>‹nº›</a:t>
            </a:fld>
            <a:endParaRPr lang="en-US"/>
          </a:p>
        </p:txBody>
      </p:sp>
    </p:spTree>
    <p:extLst>
      <p:ext uri="{BB962C8B-B14F-4D97-AF65-F5344CB8AC3E}">
        <p14:creationId xmlns:p14="http://schemas.microsoft.com/office/powerpoint/2010/main" val="247965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0350" y="152400"/>
            <a:ext cx="2076450" cy="57150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381000" y="152400"/>
            <a:ext cx="6076950" cy="57150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06606488-E08C-4AC6-A61F-8CC0F6EB75FC}" type="slidenum">
              <a:rPr lang="en-US"/>
              <a:pPr/>
              <a:t>‹nº›</a:t>
            </a:fld>
            <a:endParaRPr lang="en-US"/>
          </a:p>
        </p:txBody>
      </p:sp>
    </p:spTree>
    <p:extLst>
      <p:ext uri="{BB962C8B-B14F-4D97-AF65-F5344CB8AC3E}">
        <p14:creationId xmlns:p14="http://schemas.microsoft.com/office/powerpoint/2010/main" val="62879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8"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Decisões</a:t>
            </a:r>
            <a:endParaRPr lang="en-US" dirty="0"/>
          </a:p>
        </p:txBody>
      </p:sp>
      <p:sp>
        <p:nvSpPr>
          <p:cNvPr id="9"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‹nº›</a:t>
            </a:fld>
            <a:endParaRPr lang="en-US" dirty="0"/>
          </a:p>
        </p:txBody>
      </p:sp>
    </p:spTree>
    <p:extLst>
      <p:ext uri="{BB962C8B-B14F-4D97-AF65-F5344CB8AC3E}">
        <p14:creationId xmlns:p14="http://schemas.microsoft.com/office/powerpoint/2010/main" val="5864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endParaRPr lang="en-US"/>
          </a:p>
        </p:txBody>
      </p:sp>
      <p:sp>
        <p:nvSpPr>
          <p:cNvPr id="5" name="Espaço Reservado para Rodapé 4"/>
          <p:cNvSpPr>
            <a:spLocks noGrp="1"/>
          </p:cNvSpPr>
          <p:nvPr>
            <p:ph type="ftr" sz="quarter" idx="11"/>
          </p:nvPr>
        </p:nvSpPr>
        <p:spPr/>
        <p:txBody>
          <a:bodyPr/>
          <a:lstStyle>
            <a:lvl1pPr>
              <a:defRPr/>
            </a:lvl1pPr>
          </a:lstStyle>
          <a:p>
            <a:endParaRPr lang="en-US"/>
          </a:p>
        </p:txBody>
      </p:sp>
      <p:sp>
        <p:nvSpPr>
          <p:cNvPr id="6" name="Espaço Reservado para Número de Slide 5"/>
          <p:cNvSpPr>
            <a:spLocks noGrp="1"/>
          </p:cNvSpPr>
          <p:nvPr>
            <p:ph type="sldNum" sz="quarter" idx="12"/>
          </p:nvPr>
        </p:nvSpPr>
        <p:spPr/>
        <p:txBody>
          <a:bodyPr/>
          <a:lstStyle>
            <a:lvl1pPr>
              <a:defRPr/>
            </a:lvl1pPr>
          </a:lstStyle>
          <a:p>
            <a:fld id="{A602F8AB-C04D-451D-B020-D8232277A018}" type="slidenum">
              <a:rPr lang="en-US"/>
              <a:pPr/>
              <a:t>‹nº›</a:t>
            </a:fld>
            <a:endParaRPr lang="en-US"/>
          </a:p>
        </p:txBody>
      </p:sp>
    </p:spTree>
    <p:extLst>
      <p:ext uri="{BB962C8B-B14F-4D97-AF65-F5344CB8AC3E}">
        <p14:creationId xmlns:p14="http://schemas.microsoft.com/office/powerpoint/2010/main" val="276979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381000" y="1447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572000" y="1447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74DB8FCF-A6B5-4A7B-AD01-B85E497ACA64}" type="slidenum">
              <a:rPr lang="en-US"/>
              <a:pPr/>
              <a:t>‹nº›</a:t>
            </a:fld>
            <a:endParaRPr lang="en-US"/>
          </a:p>
        </p:txBody>
      </p:sp>
    </p:spTree>
    <p:extLst>
      <p:ext uri="{BB962C8B-B14F-4D97-AF65-F5344CB8AC3E}">
        <p14:creationId xmlns:p14="http://schemas.microsoft.com/office/powerpoint/2010/main" val="69187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lvl1pPr>
              <a:defRPr/>
            </a:lvl1pPr>
          </a:lstStyle>
          <a:p>
            <a:endParaRPr lang="en-US"/>
          </a:p>
        </p:txBody>
      </p:sp>
      <p:sp>
        <p:nvSpPr>
          <p:cNvPr id="8" name="Espaço Reservado para Rodapé 7"/>
          <p:cNvSpPr>
            <a:spLocks noGrp="1"/>
          </p:cNvSpPr>
          <p:nvPr>
            <p:ph type="ftr" sz="quarter" idx="11"/>
          </p:nvPr>
        </p:nvSpPr>
        <p:spPr/>
        <p:txBody>
          <a:bodyPr/>
          <a:lstStyle>
            <a:lvl1pPr>
              <a:defRPr/>
            </a:lvl1pPr>
          </a:lstStyle>
          <a:p>
            <a:endParaRPr lang="en-US"/>
          </a:p>
        </p:txBody>
      </p:sp>
      <p:sp>
        <p:nvSpPr>
          <p:cNvPr id="9" name="Espaço Reservado para Número de Slide 8"/>
          <p:cNvSpPr>
            <a:spLocks noGrp="1"/>
          </p:cNvSpPr>
          <p:nvPr>
            <p:ph type="sldNum" sz="quarter" idx="12"/>
          </p:nvPr>
        </p:nvSpPr>
        <p:spPr/>
        <p:txBody>
          <a:bodyPr/>
          <a:lstStyle>
            <a:lvl1pPr>
              <a:defRPr/>
            </a:lvl1pPr>
          </a:lstStyle>
          <a:p>
            <a:fld id="{693603C8-BDC4-4BA3-B58F-99E6C48E2D27}" type="slidenum">
              <a:rPr lang="en-US"/>
              <a:pPr/>
              <a:t>‹nº›</a:t>
            </a:fld>
            <a:endParaRPr lang="en-US"/>
          </a:p>
        </p:txBody>
      </p:sp>
    </p:spTree>
    <p:extLst>
      <p:ext uri="{BB962C8B-B14F-4D97-AF65-F5344CB8AC3E}">
        <p14:creationId xmlns:p14="http://schemas.microsoft.com/office/powerpoint/2010/main" val="338418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9"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0"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1"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‹nº›</a:t>
            </a:fld>
            <a:endParaRPr lang="en-US" dirty="0"/>
          </a:p>
        </p:txBody>
      </p:sp>
    </p:spTree>
    <p:extLst>
      <p:ext uri="{BB962C8B-B14F-4D97-AF65-F5344CB8AC3E}">
        <p14:creationId xmlns:p14="http://schemas.microsoft.com/office/powerpoint/2010/main" val="379661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6"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Deecisões</a:t>
            </a:r>
            <a:endParaRPr lang="en-US" dirty="0"/>
          </a:p>
        </p:txBody>
      </p:sp>
      <p:sp>
        <p:nvSpPr>
          <p:cNvPr id="7"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‹nº›</a:t>
            </a:fld>
            <a:endParaRPr lang="en-US" dirty="0"/>
          </a:p>
        </p:txBody>
      </p:sp>
    </p:spTree>
    <p:extLst>
      <p:ext uri="{BB962C8B-B14F-4D97-AF65-F5344CB8AC3E}">
        <p14:creationId xmlns:p14="http://schemas.microsoft.com/office/powerpoint/2010/main" val="208224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6563C7DE-CAF6-43E7-A6B9-CB93D5442983}" type="slidenum">
              <a:rPr lang="en-US"/>
              <a:pPr/>
              <a:t>‹nº›</a:t>
            </a:fld>
            <a:endParaRPr lang="en-US"/>
          </a:p>
        </p:txBody>
      </p:sp>
    </p:spTree>
    <p:extLst>
      <p:ext uri="{BB962C8B-B14F-4D97-AF65-F5344CB8AC3E}">
        <p14:creationId xmlns:p14="http://schemas.microsoft.com/office/powerpoint/2010/main" val="61347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lvl1pPr>
              <a:defRPr/>
            </a:lvl1pPr>
          </a:lstStyle>
          <a:p>
            <a:endParaRPr lang="en-US"/>
          </a:p>
        </p:txBody>
      </p:sp>
      <p:sp>
        <p:nvSpPr>
          <p:cNvPr id="6" name="Espaço Reservado para Rodapé 5"/>
          <p:cNvSpPr>
            <a:spLocks noGrp="1"/>
          </p:cNvSpPr>
          <p:nvPr>
            <p:ph type="ftr" sz="quarter" idx="11"/>
          </p:nvPr>
        </p:nvSpPr>
        <p:spPr/>
        <p:txBody>
          <a:bodyPr/>
          <a:lstStyle>
            <a:lvl1pPr>
              <a:defRPr/>
            </a:lvl1pPr>
          </a:lstStyle>
          <a:p>
            <a:endParaRPr lang="en-US"/>
          </a:p>
        </p:txBody>
      </p:sp>
      <p:sp>
        <p:nvSpPr>
          <p:cNvPr id="7" name="Espaço Reservado para Número de Slide 6"/>
          <p:cNvSpPr>
            <a:spLocks noGrp="1"/>
          </p:cNvSpPr>
          <p:nvPr>
            <p:ph type="sldNum" sz="quarter" idx="12"/>
          </p:nvPr>
        </p:nvSpPr>
        <p:spPr/>
        <p:txBody>
          <a:bodyPr/>
          <a:lstStyle>
            <a:lvl1pPr>
              <a:defRPr/>
            </a:lvl1pPr>
          </a:lstStyle>
          <a:p>
            <a:fld id="{CFA9F856-350B-4FD7-9ED5-C0D9CD1F4261}" type="slidenum">
              <a:rPr lang="en-US"/>
              <a:pPr/>
              <a:t>‹nº›</a:t>
            </a:fld>
            <a:endParaRPr lang="en-US"/>
          </a:p>
        </p:txBody>
      </p:sp>
    </p:spTree>
    <p:extLst>
      <p:ext uri="{BB962C8B-B14F-4D97-AF65-F5344CB8AC3E}">
        <p14:creationId xmlns:p14="http://schemas.microsoft.com/office/powerpoint/2010/main" val="144663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t>Clique para editar o título mestre</a:t>
            </a:r>
            <a:endParaRPr lang="en-US"/>
          </a:p>
        </p:txBody>
      </p:sp>
      <p:sp>
        <p:nvSpPr>
          <p:cNvPr id="1028"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029" name="Rectangle 5"/>
          <p:cNvSpPr>
            <a:spLocks noGrp="1" noChangeArrowheads="1"/>
          </p:cNvSpPr>
          <p:nvPr>
            <p:ph type="ftr" sz="quarter" idx="3"/>
          </p:nvPr>
        </p:nvSpPr>
        <p:spPr bwMode="auto">
          <a:xfrm>
            <a:off x="1259632" y="6597352"/>
            <a:ext cx="6696744" cy="18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pic>
        <p:nvPicPr>
          <p:cNvPr id="1036" name="Picture 12" descr="E:\IMAGES\EDUCTION\STU_TEAC\AVV5008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1449" y="5733256"/>
            <a:ext cx="682550" cy="1052736"/>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‹nº›</a:t>
            </a:fld>
            <a:endParaRPr lang="en-US" dirty="0"/>
          </a:p>
        </p:txBody>
      </p:sp>
      <p:sp>
        <p:nvSpPr>
          <p:cNvPr id="1027" name="Rectangle 3"/>
          <p:cNvSpPr>
            <a:spLocks noGrp="1" noChangeArrowheads="1"/>
          </p:cNvSpPr>
          <p:nvPr>
            <p:ph type="body" idx="1"/>
          </p:nvPr>
        </p:nvSpPr>
        <p:spPr bwMode="auto">
          <a:xfrm>
            <a:off x="381000" y="14478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gi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gif"/><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2.emf"/><Relationship Id="rId2" Type="http://schemas.openxmlformats.org/officeDocument/2006/relationships/image" Target="../media/image3.gif"/><Relationship Id="rId1" Type="http://schemas.openxmlformats.org/officeDocument/2006/relationships/slideLayout" Target="../slideLayouts/slideLayout6.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gif"/><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gif"/><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39.em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gif"/><Relationship Id="rId1" Type="http://schemas.openxmlformats.org/officeDocument/2006/relationships/slideLayout" Target="../slideLayouts/slideLayout6.xml"/><Relationship Id="rId4" Type="http://schemas.openxmlformats.org/officeDocument/2006/relationships/image" Target="../media/image52.emf"/></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533400"/>
            <a:ext cx="4876800" cy="1887488"/>
          </a:xfrm>
        </p:spPr>
        <p:txBody>
          <a:bodyPr/>
          <a:lstStyle/>
          <a:p>
            <a:r>
              <a:rPr lang="en-US" sz="8000" dirty="0" err="1"/>
              <a:t>Unidade</a:t>
            </a:r>
            <a:r>
              <a:rPr lang="en-US" sz="8000" dirty="0"/>
              <a:t> I</a:t>
            </a:r>
          </a:p>
        </p:txBody>
      </p:sp>
      <p:sp>
        <p:nvSpPr>
          <p:cNvPr id="2051" name="Rectangle 3"/>
          <p:cNvSpPr>
            <a:spLocks noGrp="1" noChangeArrowheads="1"/>
          </p:cNvSpPr>
          <p:nvPr>
            <p:ph type="subTitle" idx="1"/>
          </p:nvPr>
        </p:nvSpPr>
        <p:spPr>
          <a:xfrm>
            <a:off x="295426" y="5373216"/>
            <a:ext cx="5657522" cy="1008112"/>
          </a:xfrm>
        </p:spPr>
        <p:txBody>
          <a:bodyPr/>
          <a:lstStyle/>
          <a:p>
            <a:pPr algn="l"/>
            <a:r>
              <a:rPr lang="en-US" sz="2800" b="1" dirty="0">
                <a:solidFill>
                  <a:srgbClr val="000099"/>
                </a:solidFill>
              </a:rPr>
              <a:t>O </a:t>
            </a:r>
            <a:r>
              <a:rPr lang="en-US" sz="2800" b="1" dirty="0" err="1">
                <a:solidFill>
                  <a:srgbClr val="000099"/>
                </a:solidFill>
              </a:rPr>
              <a:t>Uso</a:t>
            </a:r>
            <a:r>
              <a:rPr lang="en-US" sz="2800" b="1" dirty="0">
                <a:solidFill>
                  <a:srgbClr val="000099"/>
                </a:solidFill>
              </a:rPr>
              <a:t> de </a:t>
            </a:r>
            <a:r>
              <a:rPr lang="en-US" sz="2800" b="1" dirty="0" err="1">
                <a:solidFill>
                  <a:srgbClr val="000099"/>
                </a:solidFill>
              </a:rPr>
              <a:t>Simulações</a:t>
            </a:r>
            <a:r>
              <a:rPr lang="en-US" sz="2800" b="1" dirty="0">
                <a:solidFill>
                  <a:srgbClr val="000099"/>
                </a:solidFill>
              </a:rPr>
              <a:t> </a:t>
            </a:r>
            <a:r>
              <a:rPr lang="en-US" sz="2800" b="1" dirty="0" err="1">
                <a:solidFill>
                  <a:srgbClr val="000099"/>
                </a:solidFill>
              </a:rPr>
              <a:t>nas</a:t>
            </a:r>
            <a:r>
              <a:rPr lang="en-US" sz="2800" b="1" dirty="0">
                <a:solidFill>
                  <a:srgbClr val="000099"/>
                </a:solidFill>
              </a:rPr>
              <a:t> </a:t>
            </a:r>
            <a:r>
              <a:rPr lang="en-US" sz="2800" b="1" dirty="0" err="1">
                <a:solidFill>
                  <a:srgbClr val="000099"/>
                </a:solidFill>
              </a:rPr>
              <a:t>Tomadas</a:t>
            </a:r>
            <a:r>
              <a:rPr lang="en-US" sz="2800" b="1" dirty="0">
                <a:solidFill>
                  <a:srgbClr val="000099"/>
                </a:solidFill>
              </a:rPr>
              <a:t> de </a:t>
            </a:r>
            <a:r>
              <a:rPr lang="en-US" sz="2800" b="1" dirty="0" err="1">
                <a:solidFill>
                  <a:srgbClr val="000099"/>
                </a:solidFill>
              </a:rPr>
              <a:t>Decisões</a:t>
            </a:r>
            <a:r>
              <a:rPr lang="en-US" sz="2800" b="1" dirty="0">
                <a:solidFill>
                  <a:srgbClr val="000099"/>
                </a:solidFill>
              </a:rPr>
              <a:t>.</a:t>
            </a:r>
          </a:p>
        </p:txBody>
      </p:sp>
      <p:sp>
        <p:nvSpPr>
          <p:cNvPr id="3" name="CaixaDeTexto 2"/>
          <p:cNvSpPr txBox="1"/>
          <p:nvPr/>
        </p:nvSpPr>
        <p:spPr>
          <a:xfrm>
            <a:off x="306089" y="2708920"/>
            <a:ext cx="4968552" cy="1200329"/>
          </a:xfrm>
          <a:prstGeom prst="rect">
            <a:avLst/>
          </a:prstGeom>
          <a:solidFill>
            <a:srgbClr val="9933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t-BR" sz="3600" dirty="0"/>
              <a:t>Estratégias de Decisão no Ambiente Organizacional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4018019-2D96-4954-B449-47FAB1208DC8}" type="datetime1">
              <a:rPr lang="pt-BR" smtClean="0"/>
              <a:t>27/05/2022</a:t>
            </a:fld>
            <a:endParaRPr lang="en-US" dirty="0"/>
          </a:p>
        </p:txBody>
      </p:sp>
      <p:sp>
        <p:nvSpPr>
          <p:cNvPr id="4"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pic>
        <p:nvPicPr>
          <p:cNvPr id="6"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7"/>
          <p:cNvSpPr>
            <a:spLocks noGrp="1"/>
          </p:cNvSpPr>
          <p:nvPr>
            <p:ph type="sldNum" sz="quarter" idx="4"/>
          </p:nvPr>
        </p:nvSpPr>
        <p:spPr/>
        <p:txBody>
          <a:bodyPr/>
          <a:lstStyle/>
          <a:p>
            <a:fld id="{E7FC2929-05C7-4421-BD35-730BA91A420B}" type="slidenum">
              <a:rPr lang="en-US" smtClean="0"/>
              <a:pPr/>
              <a:t>10</a:t>
            </a:fld>
            <a:endParaRPr lang="en-US" dirty="0"/>
          </a:p>
        </p:txBody>
      </p:sp>
      <p:sp>
        <p:nvSpPr>
          <p:cNvPr id="9" name="Título 6"/>
          <p:cNvSpPr>
            <a:spLocks noGrp="1"/>
          </p:cNvSpPr>
          <p:nvPr>
            <p:ph type="title"/>
          </p:nvPr>
        </p:nvSpPr>
        <p:spPr>
          <a:xfrm>
            <a:off x="1716998" y="0"/>
            <a:ext cx="7410060" cy="1124743"/>
          </a:xfrm>
        </p:spPr>
        <p:txBody>
          <a:bodyPr/>
          <a:lstStyle/>
          <a:p>
            <a:r>
              <a:rPr lang="pt-BR" sz="4000" dirty="0"/>
              <a:t>Modelagem no </a:t>
            </a:r>
            <a:br>
              <a:rPr lang="pt-BR" sz="4000" dirty="0"/>
            </a:br>
            <a:r>
              <a:rPr lang="pt-BR" sz="4000" dirty="0"/>
              <a:t>Problema do Banco</a:t>
            </a:r>
          </a:p>
        </p:txBody>
      </p:sp>
      <p:sp>
        <p:nvSpPr>
          <p:cNvPr id="10" name="Rectangle 1"/>
          <p:cNvSpPr>
            <a:spLocks noChangeArrowheads="1"/>
          </p:cNvSpPr>
          <p:nvPr/>
        </p:nvSpPr>
        <p:spPr bwMode="auto">
          <a:xfrm>
            <a:off x="204416" y="1166000"/>
            <a:ext cx="86555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pt-BR" dirty="0"/>
              <a:t>Voltemos para o nosso exemplo do banco, onde você é responsável pela gestão. </a:t>
            </a:r>
            <a:endParaRPr kumimoji="0" lang="pt-BR" altLang="pt-BR" sz="3600" b="0" i="0" u="none" strike="noStrike" cap="none" normalizeH="0" baseline="0" dirty="0">
              <a:ln>
                <a:noFill/>
              </a:ln>
              <a:solidFill>
                <a:schemeClr val="tx1"/>
              </a:solidFill>
              <a:effectLst/>
              <a:latin typeface="Arial" panose="020B0604020202020204" pitchFamily="34" charset="0"/>
            </a:endParaRPr>
          </a:p>
        </p:txBody>
      </p:sp>
      <p:sp>
        <p:nvSpPr>
          <p:cNvPr id="2" name="Retângulo 1"/>
          <p:cNvSpPr/>
          <p:nvPr/>
        </p:nvSpPr>
        <p:spPr>
          <a:xfrm>
            <a:off x="236960" y="4188478"/>
            <a:ext cx="8622975" cy="1569660"/>
          </a:xfrm>
          <a:prstGeom prst="rect">
            <a:avLst/>
          </a:prstGeom>
        </p:spPr>
        <p:txBody>
          <a:bodyPr wrap="square">
            <a:spAutoFit/>
          </a:bodyPr>
          <a:lstStyle/>
          <a:p>
            <a:pPr algn="just"/>
            <a:r>
              <a:rPr lang="pt-BR" dirty="0">
                <a:latin typeface="Arial" panose="020B0604020202020204" pitchFamily="34" charset="0"/>
                <a:ea typeface="Calibri" panose="020F0502020204030204" pitchFamily="34" charset="0"/>
                <a:cs typeface="Arial" panose="020B0604020202020204" pitchFamily="34" charset="0"/>
              </a:rPr>
              <a:t>Para simplificar, escolhemos dentre estas diversas variáveis ambientais, aquelas que mais influenciam o caso que estamos analisando: o </a:t>
            </a:r>
            <a:r>
              <a:rPr lang="pt-BR" b="1" dirty="0">
                <a:latin typeface="Arial" panose="020B0604020202020204" pitchFamily="34" charset="0"/>
                <a:ea typeface="Calibri" panose="020F0502020204030204" pitchFamily="34" charset="0"/>
                <a:cs typeface="Arial" panose="020B0604020202020204" pitchFamily="34" charset="0"/>
              </a:rPr>
              <a:t>tempo de permanência </a:t>
            </a:r>
            <a:r>
              <a:rPr lang="pt-BR" dirty="0">
                <a:latin typeface="Arial" panose="020B0604020202020204" pitchFamily="34" charset="0"/>
                <a:ea typeface="Calibri" panose="020F0502020204030204" pitchFamily="34" charset="0"/>
                <a:cs typeface="Arial" panose="020B0604020202020204" pitchFamily="34" charset="0"/>
              </a:rPr>
              <a:t>do cliente nas filas. </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236960" y="2249486"/>
            <a:ext cx="8622975" cy="1200329"/>
          </a:xfrm>
          <a:prstGeom prst="rect">
            <a:avLst/>
          </a:prstGeom>
        </p:spPr>
        <p:txBody>
          <a:bodyPr wrap="square">
            <a:spAutoFit/>
          </a:bodyPr>
          <a:lstStyle/>
          <a:p>
            <a:pPr algn="just"/>
            <a:r>
              <a:rPr lang="pt-BR" dirty="0"/>
              <a:t>O conjunto complexo de </a:t>
            </a:r>
            <a:r>
              <a:rPr lang="pt-BR" u="sng" dirty="0"/>
              <a:t>todas</a:t>
            </a:r>
            <a:r>
              <a:rPr lang="pt-BR" dirty="0"/>
              <a:t> as variáveis existentes no dia-a-dia de trabalho implica na criação de várias hipóteses que dificultam muito a análise do problema.</a:t>
            </a:r>
          </a:p>
        </p:txBody>
      </p:sp>
    </p:spTree>
    <p:extLst>
      <p:ext uri="{BB962C8B-B14F-4D97-AF65-F5344CB8AC3E}">
        <p14:creationId xmlns:p14="http://schemas.microsoft.com/office/powerpoint/2010/main" val="28105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Modelagem</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11</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64" y="1700808"/>
            <a:ext cx="8388424" cy="421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179512" y="837000"/>
            <a:ext cx="8784976" cy="646331"/>
          </a:xfrm>
          <a:prstGeom prst="rect">
            <a:avLst/>
          </a:prstGeom>
        </p:spPr>
        <p:txBody>
          <a:bodyPr wrap="square">
            <a:spAutoFit/>
          </a:bodyPr>
          <a:lstStyle/>
          <a:p>
            <a:pPr algn="just" eaLnBrk="1" hangingPunct="1">
              <a:spcAft>
                <a:spcPts val="600"/>
              </a:spcAft>
            </a:pPr>
            <a:r>
              <a:rPr lang="pt-BR" sz="1800" dirty="0">
                <a:latin typeface="Arial" pitchFamily="34" charset="0"/>
                <a:cs typeface="Arial" pitchFamily="34" charset="0"/>
              </a:rPr>
              <a:t>A figura, a seguir, mostra como são feitos a criação e o processamento de um modelo para que possa virar uma decisão gerencial:</a:t>
            </a:r>
          </a:p>
        </p:txBody>
      </p:sp>
    </p:spTree>
    <p:extLst>
      <p:ext uri="{BB962C8B-B14F-4D97-AF65-F5344CB8AC3E}">
        <p14:creationId xmlns:p14="http://schemas.microsoft.com/office/powerpoint/2010/main" val="22932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endParaRPr lang="pt-BR" dirty="0"/>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12</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395536" y="1196752"/>
            <a:ext cx="8352928" cy="4392613"/>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pt-BR" b="1" dirty="0"/>
              <a:t>Realismo</a:t>
            </a:r>
          </a:p>
          <a:p>
            <a:pPr lvl="1"/>
            <a:r>
              <a:rPr lang="pt-BR" dirty="0"/>
              <a:t>Um modelo só tem valor se o seu uso provoca melhores decisões. </a:t>
            </a:r>
          </a:p>
          <a:p>
            <a:r>
              <a:rPr lang="pt-BR" b="1" dirty="0"/>
              <a:t>Intuição</a:t>
            </a:r>
          </a:p>
          <a:p>
            <a:pPr lvl="1"/>
            <a:r>
              <a:rPr lang="pt-BR" dirty="0"/>
              <a:t>Modelos quantitativos e intuição gerencial não se encontram em lados opostos.</a:t>
            </a:r>
          </a:p>
          <a:p>
            <a:pPr lvl="1"/>
            <a:r>
              <a:rPr lang="pt-BR" dirty="0"/>
              <a:t>Intuição é crucial durante a interpretação e implementação.</a:t>
            </a:r>
          </a:p>
          <a:p>
            <a:endParaRPr lang="pt-BR" dirty="0"/>
          </a:p>
        </p:txBody>
      </p:sp>
    </p:spTree>
    <p:extLst>
      <p:ext uri="{BB962C8B-B14F-4D97-AF65-F5344CB8AC3E}">
        <p14:creationId xmlns:p14="http://schemas.microsoft.com/office/powerpoint/2010/main" val="377363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TIPOS DE MODELOS</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13</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88552" y="712613"/>
            <a:ext cx="90554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2000" dirty="0"/>
              <a:t>Na realidade, podemos ter três tipos de modelos: </a:t>
            </a:r>
            <a:r>
              <a:rPr lang="pt-BR" sz="2000" i="1" dirty="0"/>
              <a:t>físicos</a:t>
            </a:r>
            <a:r>
              <a:rPr lang="pt-BR" sz="2000" dirty="0"/>
              <a:t>, </a:t>
            </a:r>
            <a:r>
              <a:rPr lang="pt-BR" sz="2000" i="1" dirty="0"/>
              <a:t>análogos</a:t>
            </a:r>
            <a:r>
              <a:rPr lang="pt-BR" sz="2000" dirty="0"/>
              <a:t> e </a:t>
            </a:r>
            <a:r>
              <a:rPr lang="pt-BR" sz="2000" i="1" dirty="0"/>
              <a:t>simbólicos</a:t>
            </a:r>
            <a:r>
              <a:rPr lang="pt-BR" sz="2000" dirty="0"/>
              <a:t> (matemáticos). </a:t>
            </a:r>
          </a:p>
          <a:p>
            <a:pPr algn="just" eaLnBrk="1" hangingPunct="1"/>
            <a:r>
              <a:rPr lang="pt-BR" sz="2000" b="1" dirty="0"/>
              <a:t>Modelos físicos</a:t>
            </a:r>
            <a:r>
              <a:rPr lang="pt-BR" sz="2000" dirty="0"/>
              <a:t> </a:t>
            </a:r>
            <a:r>
              <a:rPr lang="pt-BR" sz="2000" b="1" dirty="0"/>
              <a:t>-</a:t>
            </a:r>
            <a:r>
              <a:rPr lang="pt-BR" sz="2000" dirty="0"/>
              <a:t> são os protótipos que simulam o funcionamento de aeronaves, por exemplo. Mais utilizados na engenharia. As maquetes, por exemplo.</a:t>
            </a:r>
          </a:p>
          <a:p>
            <a:pPr algn="just" eaLnBrk="1" hangingPunct="1"/>
            <a:r>
              <a:rPr lang="pt-BR" sz="2000" b="1" dirty="0"/>
              <a:t>Modelos análogos - </a:t>
            </a:r>
            <a:r>
              <a:rPr lang="pt-BR" sz="2000" dirty="0"/>
              <a:t>são representações da realidade em </a:t>
            </a:r>
            <a:r>
              <a:rPr lang="pt-BR" sz="2000" i="1" dirty="0"/>
              <a:t>gráficos</a:t>
            </a:r>
            <a:r>
              <a:rPr lang="pt-BR" sz="2000" dirty="0"/>
              <a:t> ou </a:t>
            </a:r>
            <a:r>
              <a:rPr lang="pt-BR" sz="2000" i="1" dirty="0"/>
              <a:t>esquemas</a:t>
            </a:r>
            <a:r>
              <a:rPr lang="pt-BR" sz="2000" dirty="0"/>
              <a:t>, tal como o marcador de carga de um celular. </a:t>
            </a:r>
          </a:p>
          <a:p>
            <a:pPr algn="just" eaLnBrk="1" hangingPunct="1"/>
            <a:r>
              <a:rPr lang="pt-BR" sz="2000" b="1" dirty="0"/>
              <a:t>Modelos simbólicos ou matemáticos</a:t>
            </a:r>
            <a:r>
              <a:rPr lang="pt-BR" sz="2000" dirty="0"/>
              <a:t> </a:t>
            </a:r>
            <a:r>
              <a:rPr lang="pt-BR" sz="2000" b="1" dirty="0"/>
              <a:t>-</a:t>
            </a:r>
            <a:r>
              <a:rPr lang="pt-BR" sz="2000" dirty="0"/>
              <a:t> serão assuntos de nossos estudos e, normalmente, são representados por </a:t>
            </a:r>
            <a:r>
              <a:rPr lang="pt-BR" sz="2000" i="1" dirty="0"/>
              <a:t>variáveis de decisão</a:t>
            </a:r>
            <a:r>
              <a:rPr lang="pt-BR" sz="2000" dirty="0"/>
              <a:t>, configuradas através de expressões </a:t>
            </a:r>
            <a:r>
              <a:rPr lang="pt-BR" sz="2000" u="sng" dirty="0"/>
              <a:t>matemáticas</a:t>
            </a:r>
            <a:r>
              <a:rPr lang="pt-BR" sz="2000" dirty="0"/>
              <a:t> ou </a:t>
            </a:r>
            <a:r>
              <a:rPr lang="pt-BR" sz="2000" u="sng" dirty="0"/>
              <a:t>modelos probabilísticos</a:t>
            </a:r>
            <a:r>
              <a:rPr lang="pt-BR" sz="2000" dirty="0"/>
              <a:t>.</a:t>
            </a:r>
          </a:p>
        </p:txBody>
      </p:sp>
      <p:sp>
        <p:nvSpPr>
          <p:cNvPr id="9" name="CaixaDeTexto 8"/>
          <p:cNvSpPr txBox="1">
            <a:spLocks noChangeArrowheads="1"/>
          </p:cNvSpPr>
          <p:nvPr/>
        </p:nvSpPr>
        <p:spPr bwMode="auto">
          <a:xfrm>
            <a:off x="35496" y="4162276"/>
            <a:ext cx="72334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Estudaremos durante esta etapa do curso as </a:t>
            </a:r>
            <a:r>
              <a:rPr lang="pt-BR" sz="1600" i="1" dirty="0"/>
              <a:t>técnicas de modelagem simbólicas </a:t>
            </a:r>
            <a:r>
              <a:rPr lang="pt-BR" sz="1600" dirty="0"/>
              <a:t>mais praticadas e importantes no universo da gestão: s</a:t>
            </a:r>
            <a:r>
              <a:rPr lang="pt-BR" sz="1600" u="sng" dirty="0"/>
              <a:t>imulação</a:t>
            </a:r>
            <a:r>
              <a:rPr lang="pt-BR" sz="1600" dirty="0"/>
              <a:t>, </a:t>
            </a:r>
            <a:r>
              <a:rPr lang="pt-BR" sz="1600" u="sng" dirty="0"/>
              <a:t>programação linear</a:t>
            </a:r>
            <a:r>
              <a:rPr lang="pt-BR" sz="1600" dirty="0"/>
              <a:t> e </a:t>
            </a:r>
            <a:r>
              <a:rPr lang="pt-BR" sz="1600" u="sng" dirty="0"/>
              <a:t>programação não-linear</a:t>
            </a:r>
            <a:r>
              <a:rPr lang="pt-BR" sz="1600" dirty="0"/>
              <a:t>. </a:t>
            </a:r>
            <a:endParaRPr lang="pt-BR" dirty="0"/>
          </a:p>
        </p:txBody>
      </p:sp>
      <p:sp>
        <p:nvSpPr>
          <p:cNvPr id="13" name="Text Box 2"/>
          <p:cNvSpPr txBox="1">
            <a:spLocks noChangeArrowheads="1"/>
          </p:cNvSpPr>
          <p:nvPr/>
        </p:nvSpPr>
        <p:spPr bwMode="auto">
          <a:xfrm>
            <a:off x="7607746" y="4143722"/>
            <a:ext cx="1428750" cy="1028700"/>
          </a:xfrm>
          <a:prstGeom prst="rect">
            <a:avLst/>
          </a:prstGeom>
          <a:noFill/>
          <a:ln w="9525">
            <a:solidFill>
              <a:srgbClr val="000000"/>
            </a:solidFill>
            <a:miter lim="800000"/>
            <a:headEnd/>
            <a:tailEnd/>
          </a:ln>
        </p:spPr>
        <p:txBody>
          <a:bodyPr anchor="ctr"/>
          <a:lstStyle/>
          <a:p>
            <a:pPr>
              <a:spcAft>
                <a:spcPts val="1000"/>
              </a:spcAft>
              <a:defRPr/>
            </a:pPr>
            <a:r>
              <a:rPr lang="pt-BR" sz="1400" dirty="0">
                <a:latin typeface="+mn-lt"/>
                <a:cs typeface="+mn-cs"/>
              </a:rPr>
              <a:t>As técnicas de modelagens simbólicas que estudaremos</a:t>
            </a:r>
          </a:p>
        </p:txBody>
      </p:sp>
      <p:sp>
        <p:nvSpPr>
          <p:cNvPr id="14" name="AutoShape 3"/>
          <p:cNvSpPr>
            <a:spLocks noChangeArrowheads="1"/>
          </p:cNvSpPr>
          <p:nvPr/>
        </p:nvSpPr>
        <p:spPr bwMode="auto">
          <a:xfrm>
            <a:off x="7265912" y="4415850"/>
            <a:ext cx="285750" cy="323850"/>
          </a:xfrm>
          <a:prstGeom prst="leftArrow">
            <a:avLst>
              <a:gd name="adj1" fmla="val 50000"/>
              <a:gd name="adj2" fmla="val 25000"/>
            </a:avLst>
          </a:prstGeom>
          <a:solidFill>
            <a:srgbClr val="FBD4B4"/>
          </a:solidFill>
          <a:ln w="9525">
            <a:solidFill>
              <a:srgbClr val="974706"/>
            </a:solidFill>
            <a:miter lim="800000"/>
            <a:headEnd/>
            <a:tailEnd/>
          </a:ln>
        </p:spPr>
        <p:txBody>
          <a:bodyPr/>
          <a:lstStyle/>
          <a:p>
            <a:endParaRPr lang="pt-BR"/>
          </a:p>
        </p:txBody>
      </p:sp>
    </p:spTree>
    <p:extLst>
      <p:ext uri="{BB962C8B-B14F-4D97-AF65-F5344CB8AC3E}">
        <p14:creationId xmlns:p14="http://schemas.microsoft.com/office/powerpoint/2010/main" val="395078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 Simulação no Caso do Banco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14</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107504" y="692696"/>
            <a:ext cx="89296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Definiremos o modelo de simulação a ser utilizado, através da coleta de informações em uma observação direta do processo durante um período de </a:t>
            </a:r>
            <a:r>
              <a:rPr lang="pt-BR" sz="1800" dirty="0">
                <a:effectLst>
                  <a:outerShdw blurRad="38100" dist="38100" dir="2700000" algn="tl">
                    <a:srgbClr val="000000">
                      <a:alpha val="43137"/>
                    </a:srgbClr>
                  </a:outerShdw>
                </a:effectLst>
              </a:rPr>
              <a:t>2</a:t>
            </a:r>
            <a:r>
              <a:rPr lang="pt-BR" sz="1800" dirty="0"/>
              <a:t> dias. Na medição, você notou, primeiramente, que o intervalo entre as chegadas dos clientes no caixa para serem atendidos, bem como também o tempo de atendimento de cada cliente, seguia uma </a:t>
            </a:r>
            <a:r>
              <a:rPr lang="pt-BR" sz="1800" i="1" dirty="0"/>
              <a:t>distribuição de frequência</a:t>
            </a:r>
            <a:r>
              <a:rPr lang="pt-BR" sz="1800" dirty="0"/>
              <a:t> como descritos, a seguir:</a:t>
            </a:r>
          </a:p>
        </p:txBody>
      </p:sp>
      <p:sp>
        <p:nvSpPr>
          <p:cNvPr id="9" name="Text Box 2"/>
          <p:cNvSpPr txBox="1">
            <a:spLocks noChangeArrowheads="1"/>
          </p:cNvSpPr>
          <p:nvPr/>
        </p:nvSpPr>
        <p:spPr bwMode="auto">
          <a:xfrm>
            <a:off x="6874049" y="3283913"/>
            <a:ext cx="2018431" cy="648072"/>
          </a:xfrm>
          <a:prstGeom prst="rect">
            <a:avLst/>
          </a:prstGeom>
          <a:noFill/>
          <a:ln w="9525">
            <a:solidFill>
              <a:srgbClr val="000000"/>
            </a:solidFill>
            <a:miter lim="800000"/>
            <a:headEnd/>
            <a:tailEnd/>
          </a:ln>
        </p:spPr>
        <p:txBody>
          <a:bodyPr anchor="ctr"/>
          <a:lstStyle/>
          <a:p>
            <a:pPr>
              <a:spcAft>
                <a:spcPts val="1000"/>
              </a:spcAft>
              <a:defRPr/>
            </a:pPr>
            <a:r>
              <a:rPr lang="pt-BR" sz="1400" dirty="0">
                <a:latin typeface="+mn-lt"/>
                <a:cs typeface="+mn-cs"/>
              </a:rPr>
              <a:t>Fazendo medições</a:t>
            </a:r>
          </a:p>
        </p:txBody>
      </p:sp>
      <p:sp>
        <p:nvSpPr>
          <p:cNvPr id="13" name="AutoShape 3"/>
          <p:cNvSpPr>
            <a:spLocks noChangeArrowheads="1"/>
          </p:cNvSpPr>
          <p:nvPr/>
        </p:nvSpPr>
        <p:spPr bwMode="auto">
          <a:xfrm>
            <a:off x="6635924" y="3479453"/>
            <a:ext cx="238125" cy="323850"/>
          </a:xfrm>
          <a:prstGeom prst="leftArrow">
            <a:avLst>
              <a:gd name="adj1" fmla="val 50000"/>
              <a:gd name="adj2" fmla="val 25000"/>
            </a:avLst>
          </a:prstGeom>
          <a:solidFill>
            <a:srgbClr val="FBD4B4"/>
          </a:solidFill>
          <a:ln w="9525">
            <a:solidFill>
              <a:srgbClr val="974706"/>
            </a:solidFill>
            <a:miter lim="800000"/>
            <a:headEnd/>
            <a:tailEnd/>
          </a:ln>
        </p:spPr>
        <p:txBody>
          <a:bodyPr/>
          <a:lstStyle/>
          <a:p>
            <a:endParaRPr lang="pt-BR"/>
          </a:p>
        </p:txBody>
      </p:sp>
      <p:sp>
        <p:nvSpPr>
          <p:cNvPr id="14" name="CaixaDeTexto 13"/>
          <p:cNvSpPr txBox="1">
            <a:spLocks noChangeArrowheads="1"/>
          </p:cNvSpPr>
          <p:nvPr/>
        </p:nvSpPr>
        <p:spPr bwMode="auto">
          <a:xfrm>
            <a:off x="107504" y="4869160"/>
            <a:ext cx="87849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Aprenderemos, agora, como utilizar estas informações para </a:t>
            </a:r>
            <a:r>
              <a:rPr lang="pt-BR" sz="1800" b="1" dirty="0"/>
              <a:t>montar</a:t>
            </a:r>
            <a:r>
              <a:rPr lang="pt-BR" sz="1800" dirty="0"/>
              <a:t> o </a:t>
            </a:r>
            <a:r>
              <a:rPr lang="pt-BR" sz="1800" i="1" dirty="0"/>
              <a:t>nosso modelo </a:t>
            </a:r>
            <a:r>
              <a:rPr lang="pt-BR" sz="1800" dirty="0"/>
              <a:t>para ajudar na tomada de decisão quanto à necessidade ou não de contratação em nossa agência bancária.</a:t>
            </a:r>
          </a:p>
        </p:txBody>
      </p:sp>
      <p:graphicFrame>
        <p:nvGraphicFramePr>
          <p:cNvPr id="16" name="Tabela 15"/>
          <p:cNvGraphicFramePr>
            <a:graphicFrameLocks noGrp="1"/>
          </p:cNvGraphicFramePr>
          <p:nvPr>
            <p:extLst>
              <p:ext uri="{D42A27DB-BD31-4B8C-83A1-F6EECF244321}">
                <p14:modId xmlns:p14="http://schemas.microsoft.com/office/powerpoint/2010/main" val="4145466742"/>
              </p:ext>
            </p:extLst>
          </p:nvPr>
        </p:nvGraphicFramePr>
        <p:xfrm>
          <a:off x="107504" y="2420888"/>
          <a:ext cx="3168352" cy="22555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370840">
                <a:tc>
                  <a:txBody>
                    <a:bodyPr/>
                    <a:lstStyle/>
                    <a:p>
                      <a:pPr algn="ctr"/>
                      <a:r>
                        <a:rPr lang="pt-BR" sz="1600" dirty="0">
                          <a:latin typeface="Arial" pitchFamily="34" charset="0"/>
                          <a:cs typeface="Arial" pitchFamily="34" charset="0"/>
                        </a:rPr>
                        <a:t>Tempo entre as chegadas</a:t>
                      </a:r>
                    </a:p>
                  </a:txBody>
                  <a:tcPr>
                    <a:solidFill>
                      <a:srgbClr val="C00000"/>
                    </a:solidFill>
                  </a:tcPr>
                </a:tc>
                <a:tc>
                  <a:txBody>
                    <a:bodyPr/>
                    <a:lstStyle/>
                    <a:p>
                      <a:pPr algn="ctr"/>
                      <a:r>
                        <a:rPr lang="pt-BR" sz="1600" dirty="0">
                          <a:latin typeface="Arial" pitchFamily="34" charset="0"/>
                          <a:cs typeface="Arial" pitchFamily="34" charset="0"/>
                        </a:rPr>
                        <a:t>Ocorrências</a:t>
                      </a:r>
                    </a:p>
                  </a:txBody>
                  <a:tcPr>
                    <a:solidFill>
                      <a:srgbClr val="C00000"/>
                    </a:solidFill>
                  </a:tcPr>
                </a:tc>
                <a:extLst>
                  <a:ext uri="{0D108BD9-81ED-4DB2-BD59-A6C34878D82A}">
                    <a16:rowId xmlns:a16="http://schemas.microsoft.com/office/drawing/2014/main" val="10000"/>
                  </a:ext>
                </a:extLst>
              </a:tr>
              <a:tr h="242297">
                <a:tc>
                  <a:txBody>
                    <a:bodyPr/>
                    <a:lstStyle/>
                    <a:p>
                      <a:pPr algn="ctr"/>
                      <a:r>
                        <a:rPr lang="pt-BR" sz="1600" dirty="0">
                          <a:solidFill>
                            <a:schemeClr val="bg1"/>
                          </a:solidFill>
                          <a:latin typeface="Arial" pitchFamily="34" charset="0"/>
                          <a:cs typeface="Arial" pitchFamily="34" charset="0"/>
                        </a:rPr>
                        <a:t>00:05</a:t>
                      </a:r>
                    </a:p>
                  </a:txBody>
                  <a:tcPr>
                    <a:solidFill>
                      <a:schemeClr val="accent6">
                        <a:lumMod val="50000"/>
                      </a:schemeClr>
                    </a:solidFill>
                  </a:tcPr>
                </a:tc>
                <a:tc>
                  <a:txBody>
                    <a:bodyPr/>
                    <a:lstStyle/>
                    <a:p>
                      <a:pPr algn="ctr"/>
                      <a:r>
                        <a:rPr lang="pt-BR" sz="1600" dirty="0">
                          <a:solidFill>
                            <a:schemeClr val="bg1"/>
                          </a:solidFill>
                          <a:latin typeface="Arial" pitchFamily="34" charset="0"/>
                          <a:cs typeface="Arial" pitchFamily="34" charset="0"/>
                        </a:rPr>
                        <a:t>14</a:t>
                      </a:r>
                    </a:p>
                  </a:txBody>
                  <a:tcPr>
                    <a:solidFill>
                      <a:schemeClr val="accent6">
                        <a:lumMod val="50000"/>
                      </a:schemeClr>
                    </a:solidFill>
                  </a:tcPr>
                </a:tc>
                <a:extLst>
                  <a:ext uri="{0D108BD9-81ED-4DB2-BD59-A6C34878D82A}">
                    <a16:rowId xmlns:a16="http://schemas.microsoft.com/office/drawing/2014/main" val="10001"/>
                  </a:ext>
                </a:extLst>
              </a:tr>
              <a:tr h="256009">
                <a:tc>
                  <a:txBody>
                    <a:bodyPr/>
                    <a:lstStyle/>
                    <a:p>
                      <a:pPr algn="ctr"/>
                      <a:r>
                        <a:rPr lang="pt-BR" sz="1600" dirty="0">
                          <a:latin typeface="Arial" pitchFamily="34" charset="0"/>
                          <a:cs typeface="Arial" pitchFamily="34" charset="0"/>
                        </a:rPr>
                        <a:t>00:07</a:t>
                      </a:r>
                    </a:p>
                  </a:txBody>
                  <a:tcPr/>
                </a:tc>
                <a:tc>
                  <a:txBody>
                    <a:bodyPr/>
                    <a:lstStyle/>
                    <a:p>
                      <a:pPr algn="ctr"/>
                      <a:r>
                        <a:rPr lang="pt-BR" sz="1600" dirty="0">
                          <a:latin typeface="Arial" pitchFamily="34" charset="0"/>
                          <a:cs typeface="Arial" pitchFamily="34" charset="0"/>
                        </a:rPr>
                        <a:t>32</a:t>
                      </a:r>
                    </a:p>
                  </a:txBody>
                  <a:tcPr/>
                </a:tc>
                <a:extLst>
                  <a:ext uri="{0D108BD9-81ED-4DB2-BD59-A6C34878D82A}">
                    <a16:rowId xmlns:a16="http://schemas.microsoft.com/office/drawing/2014/main" val="10002"/>
                  </a:ext>
                </a:extLst>
              </a:tr>
              <a:tr h="269721">
                <a:tc>
                  <a:txBody>
                    <a:bodyPr/>
                    <a:lstStyle/>
                    <a:p>
                      <a:pPr algn="ctr"/>
                      <a:r>
                        <a:rPr lang="pt-BR" sz="1600" dirty="0">
                          <a:solidFill>
                            <a:schemeClr val="bg1"/>
                          </a:solidFill>
                          <a:latin typeface="Arial" pitchFamily="34" charset="0"/>
                          <a:cs typeface="Arial" pitchFamily="34" charset="0"/>
                        </a:rPr>
                        <a:t>00:08</a:t>
                      </a:r>
                    </a:p>
                  </a:txBody>
                  <a:tcPr>
                    <a:solidFill>
                      <a:schemeClr val="accent6">
                        <a:lumMod val="50000"/>
                      </a:schemeClr>
                    </a:solidFill>
                  </a:tcPr>
                </a:tc>
                <a:tc>
                  <a:txBody>
                    <a:bodyPr/>
                    <a:lstStyle/>
                    <a:p>
                      <a:pPr algn="ctr"/>
                      <a:r>
                        <a:rPr lang="pt-BR" sz="1600" dirty="0">
                          <a:solidFill>
                            <a:schemeClr val="bg1"/>
                          </a:solidFill>
                          <a:latin typeface="Arial" pitchFamily="34" charset="0"/>
                          <a:cs typeface="Arial" pitchFamily="34" charset="0"/>
                        </a:rPr>
                        <a:t>26</a:t>
                      </a:r>
                    </a:p>
                  </a:txBody>
                  <a:tcPr>
                    <a:solidFill>
                      <a:schemeClr val="accent6">
                        <a:lumMod val="50000"/>
                      </a:schemeClr>
                    </a:solidFill>
                  </a:tcPr>
                </a:tc>
                <a:extLst>
                  <a:ext uri="{0D108BD9-81ED-4DB2-BD59-A6C34878D82A}">
                    <a16:rowId xmlns:a16="http://schemas.microsoft.com/office/drawing/2014/main" val="10003"/>
                  </a:ext>
                </a:extLst>
              </a:tr>
              <a:tr h="283433">
                <a:tc>
                  <a:txBody>
                    <a:bodyPr/>
                    <a:lstStyle/>
                    <a:p>
                      <a:pPr algn="ctr"/>
                      <a:r>
                        <a:rPr lang="pt-BR" sz="1600" dirty="0">
                          <a:latin typeface="Arial" pitchFamily="34" charset="0"/>
                          <a:cs typeface="Arial" pitchFamily="34" charset="0"/>
                        </a:rPr>
                        <a:t>00:10</a:t>
                      </a:r>
                    </a:p>
                  </a:txBody>
                  <a:tcPr/>
                </a:tc>
                <a:tc>
                  <a:txBody>
                    <a:bodyPr/>
                    <a:lstStyle/>
                    <a:p>
                      <a:pPr algn="ctr"/>
                      <a:r>
                        <a:rPr lang="pt-BR" sz="1600" dirty="0">
                          <a:latin typeface="Arial" pitchFamily="34" charset="0"/>
                          <a:cs typeface="Arial" pitchFamily="34" charset="0"/>
                        </a:rPr>
                        <a:t>18</a:t>
                      </a:r>
                    </a:p>
                  </a:txBody>
                  <a:tcPr/>
                </a:tc>
                <a:extLst>
                  <a:ext uri="{0D108BD9-81ED-4DB2-BD59-A6C34878D82A}">
                    <a16:rowId xmlns:a16="http://schemas.microsoft.com/office/drawing/2014/main" val="10004"/>
                  </a:ext>
                </a:extLst>
              </a:tr>
              <a:tr h="216024">
                <a:tc>
                  <a:txBody>
                    <a:bodyPr/>
                    <a:lstStyle/>
                    <a:p>
                      <a:pPr algn="ctr"/>
                      <a:r>
                        <a:rPr lang="pt-BR" sz="1600" dirty="0">
                          <a:solidFill>
                            <a:schemeClr val="bg1"/>
                          </a:solidFill>
                          <a:latin typeface="Arial" pitchFamily="34" charset="0"/>
                          <a:cs typeface="Arial" pitchFamily="34" charset="0"/>
                        </a:rPr>
                        <a:t>00:12</a:t>
                      </a:r>
                    </a:p>
                  </a:txBody>
                  <a:tcPr>
                    <a:solidFill>
                      <a:schemeClr val="accent6">
                        <a:lumMod val="50000"/>
                      </a:schemeClr>
                    </a:solidFill>
                  </a:tcPr>
                </a:tc>
                <a:tc>
                  <a:txBody>
                    <a:bodyPr/>
                    <a:lstStyle/>
                    <a:p>
                      <a:pPr algn="ctr"/>
                      <a:r>
                        <a:rPr lang="pt-BR" sz="1600" dirty="0">
                          <a:solidFill>
                            <a:schemeClr val="bg1"/>
                          </a:solidFill>
                          <a:latin typeface="Arial" pitchFamily="34" charset="0"/>
                          <a:cs typeface="Arial" pitchFamily="34" charset="0"/>
                        </a:rPr>
                        <a:t>10</a:t>
                      </a:r>
                    </a:p>
                  </a:txBody>
                  <a:tcPr>
                    <a:solidFill>
                      <a:schemeClr val="accent6">
                        <a:lumMod val="50000"/>
                      </a:schemeClr>
                    </a:solidFill>
                  </a:tcPr>
                </a:tc>
                <a:extLst>
                  <a:ext uri="{0D108BD9-81ED-4DB2-BD59-A6C34878D82A}">
                    <a16:rowId xmlns:a16="http://schemas.microsoft.com/office/drawing/2014/main" val="10005"/>
                  </a:ext>
                </a:extLst>
              </a:tr>
            </a:tbl>
          </a:graphicData>
        </a:graphic>
      </p:graphicFrame>
      <p:graphicFrame>
        <p:nvGraphicFramePr>
          <p:cNvPr id="17" name="Tabela 16"/>
          <p:cNvGraphicFramePr>
            <a:graphicFrameLocks noGrp="1"/>
          </p:cNvGraphicFramePr>
          <p:nvPr>
            <p:extLst>
              <p:ext uri="{D42A27DB-BD31-4B8C-83A1-F6EECF244321}">
                <p14:modId xmlns:p14="http://schemas.microsoft.com/office/powerpoint/2010/main" val="127688251"/>
              </p:ext>
            </p:extLst>
          </p:nvPr>
        </p:nvGraphicFramePr>
        <p:xfrm>
          <a:off x="3491880" y="2430379"/>
          <a:ext cx="2952328" cy="2255520"/>
        </p:xfrm>
        <a:graphic>
          <a:graphicData uri="http://schemas.openxmlformats.org/drawingml/2006/table">
            <a:tbl>
              <a:tblPr firstRow="1" bandRow="1">
                <a:tableStyleId>{5C22544A-7EE6-4342-B048-85BDC9FD1C3A}</a:tableStyleId>
              </a:tblPr>
              <a:tblGrid>
                <a:gridCol w="1574575">
                  <a:extLst>
                    <a:ext uri="{9D8B030D-6E8A-4147-A177-3AD203B41FA5}">
                      <a16:colId xmlns:a16="http://schemas.microsoft.com/office/drawing/2014/main" val="20000"/>
                    </a:ext>
                  </a:extLst>
                </a:gridCol>
                <a:gridCol w="1377753">
                  <a:extLst>
                    <a:ext uri="{9D8B030D-6E8A-4147-A177-3AD203B41FA5}">
                      <a16:colId xmlns:a16="http://schemas.microsoft.com/office/drawing/2014/main" val="20001"/>
                    </a:ext>
                  </a:extLst>
                </a:gridCol>
              </a:tblGrid>
              <a:tr h="370840">
                <a:tc>
                  <a:txBody>
                    <a:bodyPr/>
                    <a:lstStyle/>
                    <a:p>
                      <a:pPr algn="ctr"/>
                      <a:r>
                        <a:rPr lang="pt-BR" sz="1600" dirty="0">
                          <a:latin typeface="Arial" pitchFamily="34" charset="0"/>
                          <a:cs typeface="Arial" pitchFamily="34" charset="0"/>
                        </a:rPr>
                        <a:t>Tempo de atendimento</a:t>
                      </a:r>
                    </a:p>
                  </a:txBody>
                  <a:tcPr>
                    <a:solidFill>
                      <a:schemeClr val="accent6">
                        <a:lumMod val="50000"/>
                      </a:schemeClr>
                    </a:solidFill>
                  </a:tcPr>
                </a:tc>
                <a:tc>
                  <a:txBody>
                    <a:bodyPr/>
                    <a:lstStyle/>
                    <a:p>
                      <a:pPr algn="ctr"/>
                      <a:r>
                        <a:rPr lang="pt-BR" sz="1600" dirty="0">
                          <a:latin typeface="Arial" pitchFamily="34" charset="0"/>
                          <a:cs typeface="Arial" pitchFamily="34" charset="0"/>
                        </a:rPr>
                        <a:t>Ocorrências</a:t>
                      </a:r>
                    </a:p>
                  </a:txBody>
                  <a:tcPr>
                    <a:solidFill>
                      <a:schemeClr val="accent6">
                        <a:lumMod val="50000"/>
                      </a:schemeClr>
                    </a:solidFill>
                  </a:tcPr>
                </a:tc>
                <a:extLst>
                  <a:ext uri="{0D108BD9-81ED-4DB2-BD59-A6C34878D82A}">
                    <a16:rowId xmlns:a16="http://schemas.microsoft.com/office/drawing/2014/main" val="10000"/>
                  </a:ext>
                </a:extLst>
              </a:tr>
              <a:tr h="262880">
                <a:tc>
                  <a:txBody>
                    <a:bodyPr/>
                    <a:lstStyle/>
                    <a:p>
                      <a:pPr algn="ctr"/>
                      <a:r>
                        <a:rPr lang="pt-BR" sz="1600" dirty="0">
                          <a:solidFill>
                            <a:schemeClr val="bg1"/>
                          </a:solidFill>
                          <a:latin typeface="Arial" pitchFamily="34" charset="0"/>
                          <a:cs typeface="Arial" pitchFamily="34" charset="0"/>
                        </a:rPr>
                        <a:t>00:05</a:t>
                      </a:r>
                    </a:p>
                  </a:txBody>
                  <a:tcPr>
                    <a:solidFill>
                      <a:srgbClr val="C00000"/>
                    </a:solidFill>
                  </a:tcPr>
                </a:tc>
                <a:tc>
                  <a:txBody>
                    <a:bodyPr/>
                    <a:lstStyle/>
                    <a:p>
                      <a:pPr algn="ctr"/>
                      <a:r>
                        <a:rPr lang="pt-BR" sz="1600" dirty="0">
                          <a:solidFill>
                            <a:schemeClr val="bg1"/>
                          </a:solidFill>
                          <a:latin typeface="Arial" pitchFamily="34" charset="0"/>
                          <a:cs typeface="Arial" pitchFamily="34" charset="0"/>
                        </a:rPr>
                        <a:t>11</a:t>
                      </a:r>
                    </a:p>
                  </a:txBody>
                  <a:tcPr>
                    <a:solidFill>
                      <a:srgbClr val="C00000"/>
                    </a:solidFill>
                  </a:tcPr>
                </a:tc>
                <a:extLst>
                  <a:ext uri="{0D108BD9-81ED-4DB2-BD59-A6C34878D82A}">
                    <a16:rowId xmlns:a16="http://schemas.microsoft.com/office/drawing/2014/main" val="10001"/>
                  </a:ext>
                </a:extLst>
              </a:tr>
              <a:tr h="276592">
                <a:tc>
                  <a:txBody>
                    <a:bodyPr/>
                    <a:lstStyle/>
                    <a:p>
                      <a:pPr algn="ctr"/>
                      <a:r>
                        <a:rPr lang="pt-BR" sz="1600" dirty="0">
                          <a:latin typeface="Arial" pitchFamily="34" charset="0"/>
                          <a:cs typeface="Arial" pitchFamily="34" charset="0"/>
                        </a:rPr>
                        <a:t>00:06</a:t>
                      </a:r>
                    </a:p>
                  </a:txBody>
                  <a:tcPr/>
                </a:tc>
                <a:tc>
                  <a:txBody>
                    <a:bodyPr/>
                    <a:lstStyle/>
                    <a:p>
                      <a:pPr algn="ctr"/>
                      <a:r>
                        <a:rPr lang="pt-BR" sz="1600" dirty="0">
                          <a:latin typeface="Arial" pitchFamily="34" charset="0"/>
                          <a:cs typeface="Arial" pitchFamily="34" charset="0"/>
                        </a:rPr>
                        <a:t>19</a:t>
                      </a:r>
                    </a:p>
                  </a:txBody>
                  <a:tcPr/>
                </a:tc>
                <a:extLst>
                  <a:ext uri="{0D108BD9-81ED-4DB2-BD59-A6C34878D82A}">
                    <a16:rowId xmlns:a16="http://schemas.microsoft.com/office/drawing/2014/main" val="10002"/>
                  </a:ext>
                </a:extLst>
              </a:tr>
              <a:tr h="288032">
                <a:tc>
                  <a:txBody>
                    <a:bodyPr/>
                    <a:lstStyle/>
                    <a:p>
                      <a:pPr algn="ctr"/>
                      <a:r>
                        <a:rPr lang="pt-BR" sz="1600" dirty="0">
                          <a:solidFill>
                            <a:schemeClr val="bg1"/>
                          </a:solidFill>
                          <a:latin typeface="Arial" pitchFamily="34" charset="0"/>
                          <a:cs typeface="Arial" pitchFamily="34" charset="0"/>
                        </a:rPr>
                        <a:t>00:08</a:t>
                      </a:r>
                    </a:p>
                  </a:txBody>
                  <a:tcPr>
                    <a:solidFill>
                      <a:srgbClr val="C00000"/>
                    </a:solidFill>
                  </a:tcPr>
                </a:tc>
                <a:tc>
                  <a:txBody>
                    <a:bodyPr/>
                    <a:lstStyle/>
                    <a:p>
                      <a:pPr algn="ctr"/>
                      <a:r>
                        <a:rPr lang="pt-BR" sz="1600" dirty="0">
                          <a:solidFill>
                            <a:schemeClr val="bg1"/>
                          </a:solidFill>
                          <a:latin typeface="Arial" pitchFamily="34" charset="0"/>
                          <a:cs typeface="Arial" pitchFamily="34" charset="0"/>
                        </a:rPr>
                        <a:t>28</a:t>
                      </a:r>
                    </a:p>
                  </a:txBody>
                  <a:tcPr>
                    <a:solidFill>
                      <a:srgbClr val="C00000"/>
                    </a:solidFill>
                  </a:tcPr>
                </a:tc>
                <a:extLst>
                  <a:ext uri="{0D108BD9-81ED-4DB2-BD59-A6C34878D82A}">
                    <a16:rowId xmlns:a16="http://schemas.microsoft.com/office/drawing/2014/main" val="10003"/>
                  </a:ext>
                </a:extLst>
              </a:tr>
              <a:tr h="288032">
                <a:tc>
                  <a:txBody>
                    <a:bodyPr/>
                    <a:lstStyle/>
                    <a:p>
                      <a:pPr algn="ctr"/>
                      <a:r>
                        <a:rPr lang="pt-BR" sz="1600" dirty="0">
                          <a:latin typeface="Arial" pitchFamily="34" charset="0"/>
                          <a:cs typeface="Arial" pitchFamily="34" charset="0"/>
                        </a:rPr>
                        <a:t>00:10</a:t>
                      </a:r>
                    </a:p>
                  </a:txBody>
                  <a:tcPr/>
                </a:tc>
                <a:tc>
                  <a:txBody>
                    <a:bodyPr/>
                    <a:lstStyle/>
                    <a:p>
                      <a:pPr algn="ctr"/>
                      <a:r>
                        <a:rPr lang="pt-BR" sz="1600" dirty="0">
                          <a:latin typeface="Arial" pitchFamily="34" charset="0"/>
                          <a:cs typeface="Arial" pitchFamily="34" charset="0"/>
                        </a:rPr>
                        <a:t>27</a:t>
                      </a:r>
                    </a:p>
                  </a:txBody>
                  <a:tcPr/>
                </a:tc>
                <a:extLst>
                  <a:ext uri="{0D108BD9-81ED-4DB2-BD59-A6C34878D82A}">
                    <a16:rowId xmlns:a16="http://schemas.microsoft.com/office/drawing/2014/main" val="10004"/>
                  </a:ext>
                </a:extLst>
              </a:tr>
              <a:tr h="216024">
                <a:tc>
                  <a:txBody>
                    <a:bodyPr/>
                    <a:lstStyle/>
                    <a:p>
                      <a:pPr algn="ctr"/>
                      <a:r>
                        <a:rPr lang="pt-BR" sz="1600" dirty="0">
                          <a:solidFill>
                            <a:schemeClr val="bg1"/>
                          </a:solidFill>
                          <a:latin typeface="Arial" pitchFamily="34" charset="0"/>
                          <a:cs typeface="Arial" pitchFamily="34" charset="0"/>
                        </a:rPr>
                        <a:t>00:12</a:t>
                      </a:r>
                    </a:p>
                  </a:txBody>
                  <a:tcPr>
                    <a:solidFill>
                      <a:srgbClr val="C00000"/>
                    </a:solidFill>
                  </a:tcPr>
                </a:tc>
                <a:tc>
                  <a:txBody>
                    <a:bodyPr/>
                    <a:lstStyle/>
                    <a:p>
                      <a:pPr algn="ctr"/>
                      <a:r>
                        <a:rPr lang="pt-BR" sz="1600" dirty="0">
                          <a:solidFill>
                            <a:schemeClr val="bg1"/>
                          </a:solidFill>
                          <a:latin typeface="Arial" pitchFamily="34" charset="0"/>
                          <a:cs typeface="Arial" pitchFamily="34" charset="0"/>
                        </a:rPr>
                        <a:t>15</a:t>
                      </a:r>
                    </a:p>
                  </a:txBody>
                  <a:tcPr>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37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a:t>
            </a:r>
            <a:r>
              <a:rPr lang="pt-BR"/>
              <a:t>Monte Carlo</a:t>
            </a:r>
            <a:endParaRPr lang="pt-BR" dirty="0"/>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15</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142875" y="764704"/>
            <a:ext cx="89296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Desenvolvida por um matemático chamado </a:t>
            </a:r>
            <a:r>
              <a:rPr lang="pt-BR" sz="1600" dirty="0">
                <a:effectLst>
                  <a:outerShdw blurRad="38100" dist="38100" dir="2700000" algn="tl">
                    <a:srgbClr val="000000">
                      <a:alpha val="43137"/>
                    </a:srgbClr>
                  </a:outerShdw>
                </a:effectLst>
              </a:rPr>
              <a:t>John Von Neumann</a:t>
            </a:r>
            <a:r>
              <a:rPr lang="pt-BR" sz="1600" dirty="0"/>
              <a:t>, durante a 2ª Guerra Mundial, foi utilizado para resolver problemas de </a:t>
            </a:r>
            <a:r>
              <a:rPr lang="pt-BR" sz="1600" b="1" i="1" dirty="0"/>
              <a:t>física</a:t>
            </a:r>
            <a:r>
              <a:rPr lang="pt-BR" sz="1600" dirty="0"/>
              <a:t> que eram muito complexos ou caros para analisar através de modelos físicos. A simulação de Monte Carlo passou a ser utilizada, mais tarde, como ferramenta de gestão, e tem como principal base a </a:t>
            </a:r>
            <a:r>
              <a:rPr lang="pt-BR" sz="1600" i="1" dirty="0"/>
              <a:t>experimentação probabilística de elementos</a:t>
            </a:r>
            <a:r>
              <a:rPr lang="pt-BR" sz="1600" dirty="0"/>
              <a:t>.</a:t>
            </a:r>
          </a:p>
          <a:p>
            <a:pPr algn="just" eaLnBrk="1" hangingPunct="1"/>
            <a:r>
              <a:rPr lang="pt-BR" sz="1600" dirty="0"/>
              <a:t>Usaremos, a seguir, técnica de modelagem conhecida como Método de Monte Carlo, baseada em </a:t>
            </a:r>
            <a:r>
              <a:rPr lang="pt-BR" sz="1600" u="sng" dirty="0"/>
              <a:t>cinco</a:t>
            </a:r>
            <a:r>
              <a:rPr lang="pt-BR" sz="1600" dirty="0"/>
              <a:t> </a:t>
            </a:r>
            <a:r>
              <a:rPr lang="pt-BR" sz="1600" i="1" dirty="0"/>
              <a:t>passos básicos</a:t>
            </a:r>
            <a:r>
              <a:rPr lang="pt-BR" sz="1600" dirty="0"/>
              <a:t>:</a:t>
            </a:r>
          </a:p>
        </p:txBody>
      </p:sp>
      <p:sp>
        <p:nvSpPr>
          <p:cNvPr id="9" name="CaixaDeTexto 8"/>
          <p:cNvSpPr txBox="1">
            <a:spLocks noChangeArrowheads="1"/>
          </p:cNvSpPr>
          <p:nvPr/>
        </p:nvSpPr>
        <p:spPr bwMode="auto">
          <a:xfrm>
            <a:off x="71438" y="2264891"/>
            <a:ext cx="716485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b="1" dirty="0"/>
              <a:t>Passo #01. Estabelecendo as distribuições probabilísticas</a:t>
            </a:r>
            <a:endParaRPr lang="pt-BR" dirty="0"/>
          </a:p>
          <a:p>
            <a:pPr algn="just" eaLnBrk="1" hangingPunct="1"/>
            <a:r>
              <a:rPr lang="pt-BR" sz="1600" dirty="0"/>
              <a:t>Uma forma comum de estabelecer uma distribuição probabilística para uma dada variável é examinar os seus valores históricos. A </a:t>
            </a:r>
            <a:r>
              <a:rPr lang="pt-BR" sz="1600" dirty="0">
                <a:effectLst>
                  <a:outerShdw blurRad="38100" dist="38100" dir="2700000" algn="tl">
                    <a:srgbClr val="000000">
                      <a:alpha val="43137"/>
                    </a:srgbClr>
                  </a:outerShdw>
                </a:effectLst>
              </a:rPr>
              <a:t>probabilidade</a:t>
            </a:r>
            <a:r>
              <a:rPr lang="pt-BR" sz="1600" dirty="0"/>
              <a:t>, ou frequência relativa, para cada resultado possível, é a divisão de cada resultado possível pelo número de observações totais realizado. No nosso caso, então, teremos que as tabelas ficam da seguinte forma: </a:t>
            </a:r>
          </a:p>
        </p:txBody>
      </p:sp>
      <p:pic>
        <p:nvPicPr>
          <p:cNvPr id="1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341823"/>
            <a:ext cx="1642690" cy="211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CaixaDeTexto 1"/>
              <p:cNvSpPr txBox="1"/>
              <p:nvPr/>
            </p:nvSpPr>
            <p:spPr>
              <a:xfrm>
                <a:off x="7128792" y="3373914"/>
                <a:ext cx="2123728" cy="411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sz="1000" b="0" i="1" smtClean="0">
                          <a:latin typeface="Cambria Math"/>
                        </a:rPr>
                        <m:t>𝑃𝑟𝑜𝑏</m:t>
                      </m:r>
                      <m:r>
                        <a:rPr lang="pt-BR" sz="1000" b="0" i="1" smtClean="0">
                          <a:latin typeface="Cambria Math"/>
                        </a:rPr>
                        <m:t>= </m:t>
                      </m:r>
                      <m:f>
                        <m:fPr>
                          <m:ctrlPr>
                            <a:rPr lang="pt-BR" sz="1000" b="0" i="1" smtClean="0">
                              <a:latin typeface="Cambria Math" panose="02040503050406030204" pitchFamily="18" charset="0"/>
                            </a:rPr>
                          </m:ctrlPr>
                        </m:fPr>
                        <m:num>
                          <m:r>
                            <a:rPr lang="pt-BR" sz="1000" b="0" i="1" smtClean="0">
                              <a:latin typeface="Cambria Math"/>
                            </a:rPr>
                            <m:t>𝑂𝑐𝑜𝑟𝑟</m:t>
                          </m:r>
                          <m:r>
                            <a:rPr lang="pt-BR" sz="1000" b="0" i="1" smtClean="0">
                              <a:latin typeface="Cambria Math"/>
                            </a:rPr>
                            <m:t>ê</m:t>
                          </m:r>
                          <m:r>
                            <a:rPr lang="pt-BR" sz="1000" b="0" i="1" smtClean="0">
                              <a:latin typeface="Cambria Math"/>
                            </a:rPr>
                            <m:t>𝑛𝑐𝑖𝑎</m:t>
                          </m:r>
                        </m:num>
                        <m:den>
                          <m:r>
                            <a:rPr lang="pt-BR" sz="1000" b="0" i="1" smtClean="0">
                              <a:latin typeface="Cambria Math"/>
                            </a:rPr>
                            <m:t>𝑁</m:t>
                          </m:r>
                          <m:r>
                            <a:rPr lang="pt-BR" sz="1000" b="0" i="1" smtClean="0">
                              <a:latin typeface="Cambria Math"/>
                            </a:rPr>
                            <m:t>º </m:t>
                          </m:r>
                          <m:r>
                            <a:rPr lang="pt-BR" sz="1000" b="0" i="1" smtClean="0">
                              <a:latin typeface="Cambria Math"/>
                            </a:rPr>
                            <m:t>𝑡𝑜𝑡𝑎𝑙</m:t>
                          </m:r>
                          <m:r>
                            <a:rPr lang="pt-BR" sz="1000" b="0" i="1" smtClean="0">
                              <a:latin typeface="Cambria Math"/>
                            </a:rPr>
                            <m:t> </m:t>
                          </m:r>
                          <m:r>
                            <a:rPr lang="pt-BR" sz="1000" b="0" i="1" smtClean="0">
                              <a:latin typeface="Cambria Math"/>
                            </a:rPr>
                            <m:t>𝑑𝑒</m:t>
                          </m:r>
                          <m:r>
                            <a:rPr lang="pt-BR" sz="1000" b="0" i="1" smtClean="0">
                              <a:latin typeface="Cambria Math"/>
                            </a:rPr>
                            <m:t> </m:t>
                          </m:r>
                          <m:r>
                            <a:rPr lang="pt-BR" sz="1000" b="0" i="1" smtClean="0">
                              <a:latin typeface="Cambria Math"/>
                            </a:rPr>
                            <m:t>𝑜𝑏𝑠𝑒𝑟𝑣𝑎</m:t>
                          </m:r>
                          <m:r>
                            <a:rPr lang="pt-BR" sz="1000" b="0" i="1" smtClean="0">
                              <a:latin typeface="Cambria Math"/>
                            </a:rPr>
                            <m:t>çõ</m:t>
                          </m:r>
                          <m:r>
                            <a:rPr lang="pt-BR" sz="1000" b="0" i="1" smtClean="0">
                              <a:latin typeface="Cambria Math"/>
                            </a:rPr>
                            <m:t>𝑒𝑠</m:t>
                          </m:r>
                        </m:den>
                      </m:f>
                    </m:oMath>
                  </m:oMathPara>
                </a14:m>
                <a:endParaRPr lang="pt-BR" sz="1000" dirty="0"/>
              </a:p>
            </p:txBody>
          </p:sp>
        </mc:Choice>
        <mc:Fallback xmlns="">
          <p:sp>
            <p:nvSpPr>
              <p:cNvPr id="2" name="CaixaDeTexto 1"/>
              <p:cNvSpPr txBox="1">
                <a:spLocks noRot="1" noChangeAspect="1" noMove="1" noResize="1" noEditPoints="1" noAdjustHandles="1" noChangeArrowheads="1" noChangeShapeType="1" noTextEdit="1"/>
              </p:cNvSpPr>
              <p:nvPr/>
            </p:nvSpPr>
            <p:spPr>
              <a:xfrm>
                <a:off x="7128792" y="3373914"/>
                <a:ext cx="2123728" cy="411203"/>
              </a:xfrm>
              <a:prstGeom prst="rect">
                <a:avLst/>
              </a:prstGeom>
              <a:blipFill rotWithShape="1">
                <a:blip r:embed="rId4"/>
                <a:stretch>
                  <a:fillRect/>
                </a:stretch>
              </a:blipFill>
            </p:spPr>
            <p:txBody>
              <a:bodyPr/>
              <a:lstStyle/>
              <a:p>
                <a:r>
                  <a:rPr lang="pt-BR">
                    <a:noFill/>
                  </a:rPr>
                  <a:t> </a:t>
                </a:r>
              </a:p>
            </p:txBody>
          </p:sp>
        </mc:Fallback>
      </mc:AlternateContent>
      <p:graphicFrame>
        <p:nvGraphicFramePr>
          <p:cNvPr id="13" name="Tabela 12"/>
          <p:cNvGraphicFramePr>
            <a:graphicFrameLocks noGrp="1"/>
          </p:cNvGraphicFramePr>
          <p:nvPr>
            <p:extLst>
              <p:ext uri="{D42A27DB-BD31-4B8C-83A1-F6EECF244321}">
                <p14:modId xmlns:p14="http://schemas.microsoft.com/office/powerpoint/2010/main" val="2010945942"/>
              </p:ext>
            </p:extLst>
          </p:nvPr>
        </p:nvGraphicFramePr>
        <p:xfrm>
          <a:off x="1691680" y="4543415"/>
          <a:ext cx="3469478" cy="1837913"/>
        </p:xfrm>
        <a:graphic>
          <a:graphicData uri="http://schemas.openxmlformats.org/drawingml/2006/table">
            <a:tbl>
              <a:tblPr firstRow="1" bandRow="1">
                <a:tableStyleId>{5C22544A-7EE6-4342-B048-85BDC9FD1C3A}</a:tableStyleId>
              </a:tblPr>
              <a:tblGrid>
                <a:gridCol w="1165222">
                  <a:extLst>
                    <a:ext uri="{9D8B030D-6E8A-4147-A177-3AD203B41FA5}">
                      <a16:colId xmlns:a16="http://schemas.microsoft.com/office/drawing/2014/main" val="20000"/>
                    </a:ext>
                  </a:extLst>
                </a:gridCol>
                <a:gridCol w="923010">
                  <a:extLst>
                    <a:ext uri="{9D8B030D-6E8A-4147-A177-3AD203B41FA5}">
                      <a16:colId xmlns:a16="http://schemas.microsoft.com/office/drawing/2014/main" val="20001"/>
                    </a:ext>
                  </a:extLst>
                </a:gridCol>
                <a:gridCol w="1381246">
                  <a:extLst>
                    <a:ext uri="{9D8B030D-6E8A-4147-A177-3AD203B41FA5}">
                      <a16:colId xmlns:a16="http://schemas.microsoft.com/office/drawing/2014/main" val="20002"/>
                    </a:ext>
                  </a:extLst>
                </a:gridCol>
              </a:tblGrid>
              <a:tr h="370840">
                <a:tc>
                  <a:txBody>
                    <a:bodyPr/>
                    <a:lstStyle/>
                    <a:p>
                      <a:r>
                        <a:rPr lang="pt-BR" sz="1200" dirty="0">
                          <a:latin typeface="Arial" pitchFamily="34" charset="0"/>
                          <a:cs typeface="Arial" pitchFamily="34" charset="0"/>
                        </a:rPr>
                        <a:t>Tempo entre as chegadas</a:t>
                      </a:r>
                    </a:p>
                  </a:txBody>
                  <a:tcPr>
                    <a:solidFill>
                      <a:srgbClr val="C00000"/>
                    </a:solidFill>
                  </a:tcPr>
                </a:tc>
                <a:tc>
                  <a:txBody>
                    <a:bodyPr/>
                    <a:lstStyle/>
                    <a:p>
                      <a:pPr algn="ctr"/>
                      <a:r>
                        <a:rPr lang="pt-BR" sz="1000" dirty="0">
                          <a:latin typeface="Arial" pitchFamily="34" charset="0"/>
                          <a:cs typeface="Arial" pitchFamily="34" charset="0"/>
                        </a:rPr>
                        <a:t>Ocorrências</a:t>
                      </a:r>
                    </a:p>
                  </a:txBody>
                  <a:tcPr>
                    <a:solidFill>
                      <a:srgbClr val="C00000"/>
                    </a:solidFill>
                  </a:tcPr>
                </a:tc>
                <a:tc>
                  <a:txBody>
                    <a:bodyPr/>
                    <a:lstStyle/>
                    <a:p>
                      <a:r>
                        <a:rPr lang="pt-BR" sz="1200" dirty="0">
                          <a:latin typeface="Arial" pitchFamily="34" charset="0"/>
                          <a:cs typeface="Arial" pitchFamily="34" charset="0"/>
                        </a:rPr>
                        <a:t>Probabilidade de</a:t>
                      </a:r>
                      <a:r>
                        <a:rPr lang="pt-BR" sz="1200" baseline="0" dirty="0">
                          <a:latin typeface="Arial" pitchFamily="34" charset="0"/>
                          <a:cs typeface="Arial" pitchFamily="34" charset="0"/>
                        </a:rPr>
                        <a:t> Ocorrência</a:t>
                      </a:r>
                      <a:endParaRPr lang="pt-BR" sz="1200" dirty="0">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0"/>
                  </a:ext>
                </a:extLst>
              </a:tr>
              <a:tr h="242297">
                <a:tc>
                  <a:txBody>
                    <a:bodyPr/>
                    <a:lstStyle/>
                    <a:p>
                      <a:pPr algn="ctr"/>
                      <a:r>
                        <a:rPr lang="pt-BR" sz="1200" dirty="0">
                          <a:solidFill>
                            <a:schemeClr val="bg1"/>
                          </a:solidFill>
                          <a:latin typeface="Arial" pitchFamily="34" charset="0"/>
                          <a:cs typeface="Arial" pitchFamily="34" charset="0"/>
                        </a:rPr>
                        <a:t>00:05</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14</a:t>
                      </a:r>
                    </a:p>
                  </a:txBody>
                  <a:tcPr>
                    <a:solidFill>
                      <a:schemeClr val="accent6">
                        <a:lumMod val="50000"/>
                      </a:schemeClr>
                    </a:solidFill>
                  </a:tcPr>
                </a:tc>
                <a:tc>
                  <a:txBody>
                    <a:bodyPr/>
                    <a:lstStyle/>
                    <a:p>
                      <a:r>
                        <a:rPr lang="pt-BR" sz="1200" dirty="0">
                          <a:solidFill>
                            <a:schemeClr val="bg1"/>
                          </a:solidFill>
                          <a:latin typeface="Arial" pitchFamily="34" charset="0"/>
                          <a:cs typeface="Arial" pitchFamily="34" charset="0"/>
                        </a:rPr>
                        <a:t>14</a:t>
                      </a:r>
                      <a:r>
                        <a:rPr lang="pt-BR" sz="1200" dirty="0">
                          <a:solidFill>
                            <a:schemeClr val="bg1"/>
                          </a:solidFill>
                          <a:latin typeface="Arial" pitchFamily="34" charset="0"/>
                          <a:cs typeface="Arial" pitchFamily="34" charset="0"/>
                          <a:sym typeface="Symbol"/>
                        </a:rPr>
                        <a:t>100 = 0,14</a:t>
                      </a:r>
                      <a:endParaRPr lang="pt-BR" sz="1200" dirty="0">
                        <a:solidFill>
                          <a:schemeClr val="bg1"/>
                        </a:solidFill>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1"/>
                  </a:ext>
                </a:extLst>
              </a:tr>
              <a:tr h="256009">
                <a:tc>
                  <a:txBody>
                    <a:bodyPr/>
                    <a:lstStyle/>
                    <a:p>
                      <a:pPr algn="ctr"/>
                      <a:r>
                        <a:rPr lang="pt-BR" sz="1200" dirty="0">
                          <a:latin typeface="Arial" pitchFamily="34" charset="0"/>
                          <a:cs typeface="Arial" pitchFamily="34" charset="0"/>
                        </a:rPr>
                        <a:t>00:07</a:t>
                      </a:r>
                    </a:p>
                  </a:txBody>
                  <a:tcPr/>
                </a:tc>
                <a:tc>
                  <a:txBody>
                    <a:bodyPr/>
                    <a:lstStyle/>
                    <a:p>
                      <a:pPr algn="ctr"/>
                      <a:r>
                        <a:rPr lang="pt-BR" sz="1200" dirty="0">
                          <a:latin typeface="Arial" pitchFamily="34" charset="0"/>
                          <a:cs typeface="Arial" pitchFamily="34" charset="0"/>
                        </a:rPr>
                        <a:t>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32100 = 0,32</a:t>
                      </a:r>
                      <a:endParaRPr lang="pt-BR" sz="1200" dirty="0">
                        <a:latin typeface="Arial" pitchFamily="34" charset="0"/>
                        <a:cs typeface="Arial" pitchFamily="34" charset="0"/>
                      </a:endParaRPr>
                    </a:p>
                  </a:txBody>
                  <a:tcPr/>
                </a:tc>
                <a:extLst>
                  <a:ext uri="{0D108BD9-81ED-4DB2-BD59-A6C34878D82A}">
                    <a16:rowId xmlns:a16="http://schemas.microsoft.com/office/drawing/2014/main" val="10002"/>
                  </a:ext>
                </a:extLst>
              </a:tr>
              <a:tr h="269721">
                <a:tc>
                  <a:txBody>
                    <a:bodyPr/>
                    <a:lstStyle/>
                    <a:p>
                      <a:pPr algn="ctr"/>
                      <a:r>
                        <a:rPr lang="pt-BR" sz="1200" dirty="0">
                          <a:solidFill>
                            <a:schemeClr val="bg1"/>
                          </a:solidFill>
                          <a:latin typeface="Arial" pitchFamily="34" charset="0"/>
                          <a:cs typeface="Arial" pitchFamily="34" charset="0"/>
                        </a:rPr>
                        <a:t>00:08</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26</a:t>
                      </a:r>
                    </a:p>
                  </a:txBody>
                  <a:tcP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26100 = 0,26</a:t>
                      </a:r>
                      <a:endParaRPr lang="pt-BR" sz="1200" dirty="0">
                        <a:solidFill>
                          <a:schemeClr val="bg1"/>
                        </a:solidFill>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3"/>
                  </a:ext>
                </a:extLst>
              </a:tr>
              <a:tr h="283433">
                <a:tc>
                  <a:txBody>
                    <a:bodyPr/>
                    <a:lstStyle/>
                    <a:p>
                      <a:pPr algn="ctr"/>
                      <a:r>
                        <a:rPr lang="pt-BR" sz="1200" dirty="0">
                          <a:latin typeface="Arial" pitchFamily="34" charset="0"/>
                          <a:cs typeface="Arial" pitchFamily="34" charset="0"/>
                        </a:rPr>
                        <a:t>00:10</a:t>
                      </a:r>
                    </a:p>
                  </a:txBody>
                  <a:tcPr/>
                </a:tc>
                <a:tc>
                  <a:txBody>
                    <a:bodyPr/>
                    <a:lstStyle/>
                    <a:p>
                      <a:pPr algn="ctr"/>
                      <a:r>
                        <a:rPr lang="pt-BR" sz="1200" dirty="0">
                          <a:latin typeface="Arial" pitchFamily="34" charset="0"/>
                          <a:cs typeface="Arial" pitchFamily="34" charset="0"/>
                        </a:rPr>
                        <a:t>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rPr>
                        <a:t>18</a:t>
                      </a:r>
                      <a:r>
                        <a:rPr lang="pt-BR" sz="1200" dirty="0">
                          <a:latin typeface="Arial" pitchFamily="34" charset="0"/>
                          <a:cs typeface="Arial" pitchFamily="34" charset="0"/>
                          <a:sym typeface="Symbol"/>
                        </a:rPr>
                        <a:t>100 = 0,18</a:t>
                      </a:r>
                      <a:endParaRPr lang="pt-BR" sz="1200" dirty="0">
                        <a:latin typeface="Arial" pitchFamily="34" charset="0"/>
                        <a:cs typeface="Arial" pitchFamily="34" charset="0"/>
                      </a:endParaRPr>
                    </a:p>
                  </a:txBody>
                  <a:tcPr/>
                </a:tc>
                <a:extLst>
                  <a:ext uri="{0D108BD9-81ED-4DB2-BD59-A6C34878D82A}">
                    <a16:rowId xmlns:a16="http://schemas.microsoft.com/office/drawing/2014/main" val="10004"/>
                  </a:ext>
                </a:extLst>
              </a:tr>
              <a:tr h="216024">
                <a:tc>
                  <a:txBody>
                    <a:bodyPr/>
                    <a:lstStyle/>
                    <a:p>
                      <a:pPr algn="ctr"/>
                      <a:r>
                        <a:rPr lang="pt-BR" sz="1200" dirty="0">
                          <a:solidFill>
                            <a:schemeClr val="bg1"/>
                          </a:solidFill>
                          <a:latin typeface="Arial" pitchFamily="34" charset="0"/>
                          <a:cs typeface="Arial" pitchFamily="34" charset="0"/>
                        </a:rPr>
                        <a:t>00:12</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10</a:t>
                      </a:r>
                    </a:p>
                  </a:txBody>
                  <a:tcP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10</a:t>
                      </a:r>
                      <a:r>
                        <a:rPr lang="pt-BR" sz="1200" dirty="0">
                          <a:solidFill>
                            <a:schemeClr val="bg1"/>
                          </a:solidFill>
                          <a:latin typeface="Arial" pitchFamily="34" charset="0"/>
                          <a:cs typeface="Arial" pitchFamily="34" charset="0"/>
                          <a:sym typeface="Symbol"/>
                        </a:rPr>
                        <a:t>100 = 0,10</a:t>
                      </a:r>
                      <a:endParaRPr lang="pt-BR" sz="1200" dirty="0">
                        <a:solidFill>
                          <a:schemeClr val="bg1"/>
                        </a:solidFill>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5"/>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3118296823"/>
              </p:ext>
            </p:extLst>
          </p:nvPr>
        </p:nvGraphicFramePr>
        <p:xfrm>
          <a:off x="5220072" y="4509120"/>
          <a:ext cx="3456384" cy="1858496"/>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70840">
                <a:tc>
                  <a:txBody>
                    <a:bodyPr/>
                    <a:lstStyle/>
                    <a:p>
                      <a:r>
                        <a:rPr lang="pt-BR" sz="1200" dirty="0">
                          <a:latin typeface="Arial" pitchFamily="34" charset="0"/>
                          <a:cs typeface="Arial" pitchFamily="34" charset="0"/>
                        </a:rPr>
                        <a:t>Tempo de atendimento</a:t>
                      </a:r>
                    </a:p>
                  </a:txBody>
                  <a:tcPr>
                    <a:solidFill>
                      <a:schemeClr val="accent6">
                        <a:lumMod val="50000"/>
                      </a:schemeClr>
                    </a:solidFill>
                  </a:tcPr>
                </a:tc>
                <a:tc>
                  <a:txBody>
                    <a:bodyPr/>
                    <a:lstStyle/>
                    <a:p>
                      <a:pPr algn="ctr"/>
                      <a:r>
                        <a:rPr lang="pt-BR" sz="1000" dirty="0">
                          <a:latin typeface="Arial" pitchFamily="34" charset="0"/>
                          <a:cs typeface="Arial" pitchFamily="34" charset="0"/>
                        </a:rPr>
                        <a:t>Ocorrências</a:t>
                      </a:r>
                    </a:p>
                  </a:txBody>
                  <a:tcPr>
                    <a:solidFill>
                      <a:schemeClr val="accent6">
                        <a:lumMod val="50000"/>
                      </a:schemeClr>
                    </a:solidFill>
                  </a:tcPr>
                </a:tc>
                <a:tc>
                  <a:txBody>
                    <a:bodyPr/>
                    <a:lstStyle/>
                    <a:p>
                      <a:r>
                        <a:rPr lang="pt-BR" sz="1200" dirty="0">
                          <a:latin typeface="Arial" pitchFamily="34" charset="0"/>
                          <a:cs typeface="Arial" pitchFamily="34" charset="0"/>
                        </a:rPr>
                        <a:t>Probabilidade de</a:t>
                      </a:r>
                      <a:r>
                        <a:rPr lang="pt-BR" sz="1200" baseline="0" dirty="0">
                          <a:latin typeface="Arial" pitchFamily="34" charset="0"/>
                          <a:cs typeface="Arial" pitchFamily="34" charset="0"/>
                        </a:rPr>
                        <a:t> Ocorrência</a:t>
                      </a:r>
                      <a:endParaRPr lang="pt-BR" sz="1200" dirty="0">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0"/>
                  </a:ext>
                </a:extLst>
              </a:tr>
              <a:tr h="262880">
                <a:tc>
                  <a:txBody>
                    <a:bodyPr/>
                    <a:lstStyle/>
                    <a:p>
                      <a:pPr algn="ctr"/>
                      <a:r>
                        <a:rPr lang="pt-BR" sz="1200" dirty="0">
                          <a:solidFill>
                            <a:schemeClr val="bg1"/>
                          </a:solidFill>
                          <a:latin typeface="Arial" pitchFamily="34" charset="0"/>
                          <a:cs typeface="Arial" pitchFamily="34" charset="0"/>
                        </a:rPr>
                        <a:t>00:05</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11</a:t>
                      </a:r>
                    </a:p>
                  </a:txBody>
                  <a:tcPr>
                    <a:solidFill>
                      <a:srgbClr val="C00000"/>
                    </a:solidFill>
                  </a:tcPr>
                </a:tc>
                <a:tc>
                  <a:txBody>
                    <a:bodyPr/>
                    <a:lstStyle/>
                    <a:p>
                      <a:r>
                        <a:rPr lang="pt-BR" sz="1200" dirty="0">
                          <a:solidFill>
                            <a:schemeClr val="bg1"/>
                          </a:solidFill>
                          <a:latin typeface="Arial" pitchFamily="34" charset="0"/>
                          <a:cs typeface="Arial" pitchFamily="34" charset="0"/>
                        </a:rPr>
                        <a:t>11</a:t>
                      </a:r>
                      <a:r>
                        <a:rPr lang="pt-BR" sz="1200" dirty="0">
                          <a:solidFill>
                            <a:schemeClr val="bg1"/>
                          </a:solidFill>
                          <a:latin typeface="Arial" pitchFamily="34" charset="0"/>
                          <a:cs typeface="Arial" pitchFamily="34" charset="0"/>
                          <a:sym typeface="Symbol"/>
                        </a:rPr>
                        <a:t>100 = 0,11</a:t>
                      </a:r>
                      <a:endParaRPr lang="pt-BR" sz="1200" dirty="0">
                        <a:solidFill>
                          <a:schemeClr val="bg1"/>
                        </a:solidFill>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1"/>
                  </a:ext>
                </a:extLst>
              </a:tr>
              <a:tr h="276592">
                <a:tc>
                  <a:txBody>
                    <a:bodyPr/>
                    <a:lstStyle/>
                    <a:p>
                      <a:pPr algn="ctr"/>
                      <a:r>
                        <a:rPr lang="pt-BR" sz="1200" dirty="0">
                          <a:latin typeface="Arial" pitchFamily="34" charset="0"/>
                          <a:cs typeface="Arial" pitchFamily="34" charset="0"/>
                        </a:rPr>
                        <a:t>00:06</a:t>
                      </a:r>
                    </a:p>
                  </a:txBody>
                  <a:tcPr/>
                </a:tc>
                <a:tc>
                  <a:txBody>
                    <a:bodyPr/>
                    <a:lstStyle/>
                    <a:p>
                      <a:pPr algn="ctr"/>
                      <a:r>
                        <a:rPr lang="pt-BR" sz="1200" dirty="0">
                          <a:latin typeface="Arial" pitchFamily="34" charset="0"/>
                          <a:cs typeface="Arial" pitchFamily="34" charset="0"/>
                        </a:rPr>
                        <a:t>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19100 = 0,19</a:t>
                      </a:r>
                      <a:endParaRPr lang="pt-BR" sz="1200" dirty="0">
                        <a:latin typeface="Arial" pitchFamily="34" charset="0"/>
                        <a:cs typeface="Arial" pitchFamily="34" charset="0"/>
                      </a:endParaRPr>
                    </a:p>
                  </a:txBody>
                  <a:tcPr/>
                </a:tc>
                <a:extLst>
                  <a:ext uri="{0D108BD9-81ED-4DB2-BD59-A6C34878D82A}">
                    <a16:rowId xmlns:a16="http://schemas.microsoft.com/office/drawing/2014/main" val="10002"/>
                  </a:ext>
                </a:extLst>
              </a:tr>
              <a:tr h="288032">
                <a:tc>
                  <a:txBody>
                    <a:bodyPr/>
                    <a:lstStyle/>
                    <a:p>
                      <a:pPr algn="ctr"/>
                      <a:r>
                        <a:rPr lang="pt-BR" sz="1200" dirty="0">
                          <a:solidFill>
                            <a:schemeClr val="bg1"/>
                          </a:solidFill>
                          <a:latin typeface="Arial" pitchFamily="34" charset="0"/>
                          <a:cs typeface="Arial" pitchFamily="34" charset="0"/>
                        </a:rPr>
                        <a:t>00:08</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28</a:t>
                      </a: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28100 = 0,28</a:t>
                      </a:r>
                      <a:endParaRPr lang="pt-BR" sz="1200" dirty="0">
                        <a:solidFill>
                          <a:schemeClr val="bg1"/>
                        </a:solidFill>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3"/>
                  </a:ext>
                </a:extLst>
              </a:tr>
              <a:tr h="288032">
                <a:tc>
                  <a:txBody>
                    <a:bodyPr/>
                    <a:lstStyle/>
                    <a:p>
                      <a:pPr algn="ctr"/>
                      <a:r>
                        <a:rPr lang="pt-BR" sz="1200" dirty="0">
                          <a:latin typeface="Arial" pitchFamily="34" charset="0"/>
                          <a:cs typeface="Arial" pitchFamily="34" charset="0"/>
                        </a:rPr>
                        <a:t>00:10</a:t>
                      </a:r>
                    </a:p>
                  </a:txBody>
                  <a:tcPr/>
                </a:tc>
                <a:tc>
                  <a:txBody>
                    <a:bodyPr/>
                    <a:lstStyle/>
                    <a:p>
                      <a:pPr algn="ctr"/>
                      <a:r>
                        <a:rPr lang="pt-BR" sz="1200" dirty="0">
                          <a:latin typeface="Arial" pitchFamily="34" charset="0"/>
                          <a:cs typeface="Arial" pitchFamily="34" charset="0"/>
                        </a:rPr>
                        <a:t>27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27100 = 0,27</a:t>
                      </a:r>
                      <a:endParaRPr lang="pt-BR" sz="1200" dirty="0">
                        <a:latin typeface="Arial" pitchFamily="34" charset="0"/>
                        <a:cs typeface="Arial" pitchFamily="34" charset="0"/>
                      </a:endParaRPr>
                    </a:p>
                  </a:txBody>
                  <a:tcPr/>
                </a:tc>
                <a:extLst>
                  <a:ext uri="{0D108BD9-81ED-4DB2-BD59-A6C34878D82A}">
                    <a16:rowId xmlns:a16="http://schemas.microsoft.com/office/drawing/2014/main" val="10004"/>
                  </a:ext>
                </a:extLst>
              </a:tr>
              <a:tr h="216024">
                <a:tc>
                  <a:txBody>
                    <a:bodyPr/>
                    <a:lstStyle/>
                    <a:p>
                      <a:pPr algn="ctr"/>
                      <a:r>
                        <a:rPr lang="pt-BR" sz="1200" dirty="0">
                          <a:solidFill>
                            <a:schemeClr val="bg1"/>
                          </a:solidFill>
                          <a:latin typeface="Arial" pitchFamily="34" charset="0"/>
                          <a:cs typeface="Arial" pitchFamily="34" charset="0"/>
                        </a:rPr>
                        <a:t>00:12</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15</a:t>
                      </a: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15</a:t>
                      </a:r>
                      <a:r>
                        <a:rPr lang="pt-BR" sz="1200" dirty="0">
                          <a:solidFill>
                            <a:schemeClr val="bg1"/>
                          </a:solidFill>
                          <a:latin typeface="Arial" pitchFamily="34" charset="0"/>
                          <a:cs typeface="Arial" pitchFamily="34" charset="0"/>
                          <a:sym typeface="Symbol"/>
                        </a:rPr>
                        <a:t>100 = 0,15</a:t>
                      </a:r>
                      <a:endParaRPr lang="pt-BR" sz="1200" dirty="0">
                        <a:solidFill>
                          <a:schemeClr val="bg1"/>
                        </a:solidFill>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37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16</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285750" y="702275"/>
            <a:ext cx="8678738"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b="1" dirty="0"/>
              <a:t>Passo #02. Construindo a distribuição probabilística acumulada</a:t>
            </a:r>
            <a:endParaRPr lang="pt-BR" dirty="0"/>
          </a:p>
          <a:p>
            <a:pPr algn="just" eaLnBrk="1" hangingPunct="1"/>
            <a:r>
              <a:rPr lang="pt-BR" sz="1600" dirty="0"/>
              <a:t>Para cada uma das variáveis descritas anteriormente, calcularemos as distribuições </a:t>
            </a:r>
            <a:r>
              <a:rPr lang="pt-BR" sz="1600" u="sng" dirty="0"/>
              <a:t>acumuladas</a:t>
            </a:r>
            <a:r>
              <a:rPr lang="pt-BR" sz="1600" dirty="0"/>
              <a:t>, somando o valor da frequência relativa da variável atual com o somatório anterior, assim:</a:t>
            </a:r>
          </a:p>
        </p:txBody>
      </p:sp>
      <p:graphicFrame>
        <p:nvGraphicFramePr>
          <p:cNvPr id="13" name="Tabela 12"/>
          <p:cNvGraphicFramePr>
            <a:graphicFrameLocks noGrp="1"/>
          </p:cNvGraphicFramePr>
          <p:nvPr>
            <p:extLst>
              <p:ext uri="{D42A27DB-BD31-4B8C-83A1-F6EECF244321}">
                <p14:modId xmlns:p14="http://schemas.microsoft.com/office/powerpoint/2010/main" val="2013928175"/>
              </p:ext>
            </p:extLst>
          </p:nvPr>
        </p:nvGraphicFramePr>
        <p:xfrm>
          <a:off x="2053430" y="2200295"/>
          <a:ext cx="4608513" cy="2020793"/>
        </p:xfrm>
        <a:graphic>
          <a:graphicData uri="http://schemas.openxmlformats.org/drawingml/2006/table">
            <a:tbl>
              <a:tblPr firstRow="1" bandRow="1">
                <a:tableStyleId>{5C22544A-7EE6-4342-B048-85BDC9FD1C3A}</a:tableStyleId>
              </a:tblPr>
              <a:tblGrid>
                <a:gridCol w="1112270">
                  <a:extLst>
                    <a:ext uri="{9D8B030D-6E8A-4147-A177-3AD203B41FA5}">
                      <a16:colId xmlns:a16="http://schemas.microsoft.com/office/drawing/2014/main" val="20000"/>
                    </a:ext>
                  </a:extLst>
                </a:gridCol>
                <a:gridCol w="975963">
                  <a:extLst>
                    <a:ext uri="{9D8B030D-6E8A-4147-A177-3AD203B41FA5}">
                      <a16:colId xmlns:a16="http://schemas.microsoft.com/office/drawing/2014/main" val="20001"/>
                    </a:ext>
                  </a:extLst>
                </a:gridCol>
                <a:gridCol w="1050423">
                  <a:extLst>
                    <a:ext uri="{9D8B030D-6E8A-4147-A177-3AD203B41FA5}">
                      <a16:colId xmlns:a16="http://schemas.microsoft.com/office/drawing/2014/main" val="20002"/>
                    </a:ext>
                  </a:extLst>
                </a:gridCol>
                <a:gridCol w="1469857">
                  <a:extLst>
                    <a:ext uri="{9D8B030D-6E8A-4147-A177-3AD203B41FA5}">
                      <a16:colId xmlns:a16="http://schemas.microsoft.com/office/drawing/2014/main" val="20003"/>
                    </a:ext>
                  </a:extLst>
                </a:gridCol>
              </a:tblGrid>
              <a:tr h="370840">
                <a:tc>
                  <a:txBody>
                    <a:bodyPr/>
                    <a:lstStyle/>
                    <a:p>
                      <a:r>
                        <a:rPr lang="pt-BR" sz="1200" dirty="0">
                          <a:latin typeface="Arial" pitchFamily="34" charset="0"/>
                          <a:cs typeface="Arial" pitchFamily="34" charset="0"/>
                        </a:rPr>
                        <a:t>Tempo entre as chegadas</a:t>
                      </a:r>
                    </a:p>
                  </a:txBody>
                  <a:tcPr>
                    <a:solidFill>
                      <a:srgbClr val="C00000"/>
                    </a:solidFill>
                  </a:tcPr>
                </a:tc>
                <a:tc>
                  <a:txBody>
                    <a:bodyPr/>
                    <a:lstStyle/>
                    <a:p>
                      <a:pPr algn="ctr"/>
                      <a:r>
                        <a:rPr lang="pt-BR" sz="1000" dirty="0">
                          <a:latin typeface="Arial" pitchFamily="34" charset="0"/>
                          <a:cs typeface="Arial" pitchFamily="34" charset="0"/>
                        </a:rPr>
                        <a:t>Ocorrências</a:t>
                      </a:r>
                    </a:p>
                  </a:txBody>
                  <a:tcPr>
                    <a:solidFill>
                      <a:srgbClr val="C00000"/>
                    </a:solidFill>
                  </a:tcPr>
                </a:tc>
                <a:tc>
                  <a:txBody>
                    <a:bodyPr/>
                    <a:lstStyle/>
                    <a:p>
                      <a:pPr algn="ctr"/>
                      <a:r>
                        <a:rPr lang="pt-BR" sz="1200" dirty="0" err="1">
                          <a:latin typeface="Arial" pitchFamily="34" charset="0"/>
                          <a:cs typeface="Arial" pitchFamily="34" charset="0"/>
                        </a:rPr>
                        <a:t>Probabili</a:t>
                      </a:r>
                      <a:r>
                        <a:rPr lang="pt-BR" sz="1200" dirty="0">
                          <a:latin typeface="Arial" pitchFamily="34" charset="0"/>
                          <a:cs typeface="Arial" pitchFamily="34" charset="0"/>
                        </a:rPr>
                        <a:t>-</a:t>
                      </a:r>
                      <a:br>
                        <a:rPr lang="pt-BR" sz="1200" dirty="0">
                          <a:latin typeface="Arial" pitchFamily="34" charset="0"/>
                          <a:cs typeface="Arial" pitchFamily="34" charset="0"/>
                        </a:rPr>
                      </a:br>
                      <a:r>
                        <a:rPr lang="pt-BR" sz="1200" dirty="0" err="1">
                          <a:latin typeface="Arial" pitchFamily="34" charset="0"/>
                          <a:cs typeface="Arial" pitchFamily="34" charset="0"/>
                        </a:rPr>
                        <a:t>dade</a:t>
                      </a:r>
                      <a:r>
                        <a:rPr lang="pt-BR" sz="1200" dirty="0">
                          <a:latin typeface="Arial" pitchFamily="34" charset="0"/>
                          <a:cs typeface="Arial" pitchFamily="34" charset="0"/>
                        </a:rPr>
                        <a:t> de</a:t>
                      </a:r>
                      <a:r>
                        <a:rPr lang="pt-BR" sz="1200" baseline="0" dirty="0">
                          <a:latin typeface="Arial" pitchFamily="34" charset="0"/>
                          <a:cs typeface="Arial" pitchFamily="34" charset="0"/>
                        </a:rPr>
                        <a:t> Ocorrência</a:t>
                      </a:r>
                      <a:endParaRPr lang="pt-BR" sz="1200" dirty="0">
                        <a:latin typeface="Arial" pitchFamily="34" charset="0"/>
                        <a:cs typeface="Arial" pitchFamily="34" charset="0"/>
                      </a:endParaRPr>
                    </a:p>
                  </a:txBody>
                  <a:tcPr>
                    <a:solidFill>
                      <a:srgbClr val="C00000"/>
                    </a:solidFill>
                  </a:tcPr>
                </a:tc>
                <a:tc>
                  <a:txBody>
                    <a:bodyPr/>
                    <a:lstStyle/>
                    <a:p>
                      <a:r>
                        <a:rPr lang="pt-BR" sz="1200" dirty="0">
                          <a:latin typeface="Arial" pitchFamily="34" charset="0"/>
                          <a:cs typeface="Arial" pitchFamily="34" charset="0"/>
                        </a:rPr>
                        <a:t>Probabilidade Acumulada</a:t>
                      </a:r>
                    </a:p>
                  </a:txBody>
                  <a:tcPr>
                    <a:solidFill>
                      <a:srgbClr val="C00000"/>
                    </a:solidFill>
                  </a:tcPr>
                </a:tc>
                <a:extLst>
                  <a:ext uri="{0D108BD9-81ED-4DB2-BD59-A6C34878D82A}">
                    <a16:rowId xmlns:a16="http://schemas.microsoft.com/office/drawing/2014/main" val="10000"/>
                  </a:ext>
                </a:extLst>
              </a:tr>
              <a:tr h="242297">
                <a:tc>
                  <a:txBody>
                    <a:bodyPr/>
                    <a:lstStyle/>
                    <a:p>
                      <a:pPr algn="ctr"/>
                      <a:r>
                        <a:rPr lang="pt-BR" sz="1200" dirty="0">
                          <a:solidFill>
                            <a:schemeClr val="bg1"/>
                          </a:solidFill>
                          <a:latin typeface="Arial" pitchFamily="34" charset="0"/>
                          <a:cs typeface="Arial" pitchFamily="34" charset="0"/>
                        </a:rPr>
                        <a:t>00:05</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14</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sym typeface="Symbol"/>
                        </a:rPr>
                        <a:t> 0,14</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0</a:t>
                      </a:r>
                      <a:r>
                        <a:rPr lang="pt-BR" sz="1200" baseline="0" dirty="0">
                          <a:solidFill>
                            <a:schemeClr val="bg1"/>
                          </a:solidFill>
                          <a:latin typeface="Arial" pitchFamily="34" charset="0"/>
                          <a:cs typeface="Arial" pitchFamily="34" charset="0"/>
                        </a:rPr>
                        <a:t> + 0,14 = 0,14</a:t>
                      </a:r>
                      <a:endParaRPr lang="pt-BR" sz="1200" dirty="0">
                        <a:solidFill>
                          <a:schemeClr val="bg1"/>
                        </a:solidFill>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1"/>
                  </a:ext>
                </a:extLst>
              </a:tr>
              <a:tr h="256009">
                <a:tc>
                  <a:txBody>
                    <a:bodyPr/>
                    <a:lstStyle/>
                    <a:p>
                      <a:pPr algn="ctr"/>
                      <a:r>
                        <a:rPr lang="pt-BR" sz="1200" dirty="0">
                          <a:latin typeface="Arial" pitchFamily="34" charset="0"/>
                          <a:cs typeface="Arial" pitchFamily="34" charset="0"/>
                        </a:rPr>
                        <a:t>00:07</a:t>
                      </a:r>
                    </a:p>
                  </a:txBody>
                  <a:tcPr/>
                </a:tc>
                <a:tc>
                  <a:txBody>
                    <a:bodyPr/>
                    <a:lstStyle/>
                    <a:p>
                      <a:pPr algn="ctr"/>
                      <a:r>
                        <a:rPr lang="pt-BR" sz="1200" dirty="0">
                          <a:latin typeface="Arial" pitchFamily="34" charset="0"/>
                          <a:cs typeface="Arial" pitchFamily="34" charset="0"/>
                        </a:rPr>
                        <a:t>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 0,32</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0,14</a:t>
                      </a:r>
                      <a:r>
                        <a:rPr lang="pt-BR" sz="1200" baseline="0" dirty="0">
                          <a:solidFill>
                            <a:schemeClr val="tx1"/>
                          </a:solidFill>
                          <a:latin typeface="Arial" pitchFamily="34" charset="0"/>
                          <a:cs typeface="Arial" pitchFamily="34" charset="0"/>
                        </a:rPr>
                        <a:t> + 0,32 = 0,46</a:t>
                      </a:r>
                      <a:endParaRPr lang="pt-BR" sz="12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269721">
                <a:tc>
                  <a:txBody>
                    <a:bodyPr/>
                    <a:lstStyle/>
                    <a:p>
                      <a:pPr algn="ctr"/>
                      <a:r>
                        <a:rPr lang="pt-BR" sz="1200" dirty="0">
                          <a:solidFill>
                            <a:schemeClr val="bg1"/>
                          </a:solidFill>
                          <a:latin typeface="Arial" pitchFamily="34" charset="0"/>
                          <a:cs typeface="Arial" pitchFamily="34" charset="0"/>
                        </a:rPr>
                        <a:t>00:08</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26</a:t>
                      </a:r>
                    </a:p>
                  </a:txBody>
                  <a:tcP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 0,26</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0,46</a:t>
                      </a:r>
                      <a:r>
                        <a:rPr lang="pt-BR" sz="1200" baseline="0" dirty="0">
                          <a:solidFill>
                            <a:schemeClr val="bg1"/>
                          </a:solidFill>
                          <a:latin typeface="Arial" pitchFamily="34" charset="0"/>
                          <a:cs typeface="Arial" pitchFamily="34" charset="0"/>
                        </a:rPr>
                        <a:t> + 0,26 = 0,72</a:t>
                      </a:r>
                      <a:endParaRPr lang="pt-BR" sz="1200" dirty="0">
                        <a:solidFill>
                          <a:schemeClr val="bg1"/>
                        </a:solidFill>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3"/>
                  </a:ext>
                </a:extLst>
              </a:tr>
              <a:tr h="283433">
                <a:tc>
                  <a:txBody>
                    <a:bodyPr/>
                    <a:lstStyle/>
                    <a:p>
                      <a:pPr algn="ctr"/>
                      <a:r>
                        <a:rPr lang="pt-BR" sz="1200" dirty="0">
                          <a:latin typeface="Arial" pitchFamily="34" charset="0"/>
                          <a:cs typeface="Arial" pitchFamily="34" charset="0"/>
                        </a:rPr>
                        <a:t>00:10</a:t>
                      </a:r>
                    </a:p>
                  </a:txBody>
                  <a:tcPr/>
                </a:tc>
                <a:tc>
                  <a:txBody>
                    <a:bodyPr/>
                    <a:lstStyle/>
                    <a:p>
                      <a:pPr algn="ctr"/>
                      <a:r>
                        <a:rPr lang="pt-BR" sz="1200" dirty="0">
                          <a:latin typeface="Arial" pitchFamily="34" charset="0"/>
                          <a:cs typeface="Arial" pitchFamily="34" charset="0"/>
                        </a:rPr>
                        <a:t>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 0,18</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0,72</a:t>
                      </a:r>
                      <a:r>
                        <a:rPr lang="pt-BR" sz="1200" baseline="0" dirty="0">
                          <a:solidFill>
                            <a:schemeClr val="tx1"/>
                          </a:solidFill>
                          <a:latin typeface="Arial" pitchFamily="34" charset="0"/>
                          <a:cs typeface="Arial" pitchFamily="34" charset="0"/>
                        </a:rPr>
                        <a:t> + 0,18 = 0,90</a:t>
                      </a:r>
                      <a:endParaRPr lang="pt-BR" sz="12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4"/>
                  </a:ext>
                </a:extLst>
              </a:tr>
              <a:tr h="216024">
                <a:tc>
                  <a:txBody>
                    <a:bodyPr/>
                    <a:lstStyle/>
                    <a:p>
                      <a:pPr algn="ctr"/>
                      <a:r>
                        <a:rPr lang="pt-BR" sz="1200" dirty="0">
                          <a:solidFill>
                            <a:schemeClr val="bg1"/>
                          </a:solidFill>
                          <a:latin typeface="Arial" pitchFamily="34" charset="0"/>
                          <a:cs typeface="Arial" pitchFamily="34" charset="0"/>
                        </a:rPr>
                        <a:t>00:12</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10</a:t>
                      </a:r>
                    </a:p>
                  </a:txBody>
                  <a:tcP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0,10</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0,90</a:t>
                      </a:r>
                      <a:r>
                        <a:rPr lang="pt-BR" sz="1200" baseline="0" dirty="0">
                          <a:solidFill>
                            <a:schemeClr val="bg1"/>
                          </a:solidFill>
                          <a:latin typeface="Arial" pitchFamily="34" charset="0"/>
                          <a:cs typeface="Arial" pitchFamily="34" charset="0"/>
                        </a:rPr>
                        <a:t> + 0,10 = 1,00</a:t>
                      </a:r>
                      <a:endParaRPr lang="pt-BR" sz="1200" dirty="0">
                        <a:solidFill>
                          <a:schemeClr val="bg1"/>
                        </a:solidFill>
                        <a:latin typeface="Arial" pitchFamily="34" charset="0"/>
                        <a:cs typeface="Arial" pitchFamily="34" charset="0"/>
                      </a:endParaRPr>
                    </a:p>
                  </a:txBody>
                  <a:tcPr>
                    <a:solidFill>
                      <a:schemeClr val="accent6">
                        <a:lumMod val="50000"/>
                      </a:schemeClr>
                    </a:solidFill>
                  </a:tcPr>
                </a:tc>
                <a:extLst>
                  <a:ext uri="{0D108BD9-81ED-4DB2-BD59-A6C34878D82A}">
                    <a16:rowId xmlns:a16="http://schemas.microsoft.com/office/drawing/2014/main" val="10005"/>
                  </a:ext>
                </a:extLst>
              </a:tr>
            </a:tbl>
          </a:graphicData>
        </a:graphic>
      </p:graphicFrame>
      <p:graphicFrame>
        <p:nvGraphicFramePr>
          <p:cNvPr id="14" name="Tabela 13"/>
          <p:cNvGraphicFramePr>
            <a:graphicFrameLocks noGrp="1"/>
          </p:cNvGraphicFramePr>
          <p:nvPr>
            <p:extLst>
              <p:ext uri="{D42A27DB-BD31-4B8C-83A1-F6EECF244321}">
                <p14:modId xmlns:p14="http://schemas.microsoft.com/office/powerpoint/2010/main" val="433790186"/>
              </p:ext>
            </p:extLst>
          </p:nvPr>
        </p:nvGraphicFramePr>
        <p:xfrm>
          <a:off x="2053431" y="4483968"/>
          <a:ext cx="4630292" cy="2041376"/>
        </p:xfrm>
        <a:graphic>
          <a:graphicData uri="http://schemas.openxmlformats.org/drawingml/2006/table">
            <a:tbl>
              <a:tblPr firstRow="1" bandRow="1">
                <a:tableStyleId>{5C22544A-7EE6-4342-B048-85BDC9FD1C3A}</a:tableStyleId>
              </a:tblPr>
              <a:tblGrid>
                <a:gridCol w="1122495">
                  <a:extLst>
                    <a:ext uri="{9D8B030D-6E8A-4147-A177-3AD203B41FA5}">
                      <a16:colId xmlns:a16="http://schemas.microsoft.com/office/drawing/2014/main" val="20000"/>
                    </a:ext>
                  </a:extLst>
                </a:gridCol>
                <a:gridCol w="982183">
                  <a:extLst>
                    <a:ext uri="{9D8B030D-6E8A-4147-A177-3AD203B41FA5}">
                      <a16:colId xmlns:a16="http://schemas.microsoft.com/office/drawing/2014/main" val="20001"/>
                    </a:ext>
                  </a:extLst>
                </a:gridCol>
                <a:gridCol w="991666">
                  <a:extLst>
                    <a:ext uri="{9D8B030D-6E8A-4147-A177-3AD203B41FA5}">
                      <a16:colId xmlns:a16="http://schemas.microsoft.com/office/drawing/2014/main" val="20002"/>
                    </a:ext>
                  </a:extLst>
                </a:gridCol>
                <a:gridCol w="1533948">
                  <a:extLst>
                    <a:ext uri="{9D8B030D-6E8A-4147-A177-3AD203B41FA5}">
                      <a16:colId xmlns:a16="http://schemas.microsoft.com/office/drawing/2014/main" val="20003"/>
                    </a:ext>
                  </a:extLst>
                </a:gridCol>
              </a:tblGrid>
              <a:tr h="370840">
                <a:tc>
                  <a:txBody>
                    <a:bodyPr/>
                    <a:lstStyle/>
                    <a:p>
                      <a:r>
                        <a:rPr lang="pt-BR" sz="1200" dirty="0">
                          <a:latin typeface="Arial" pitchFamily="34" charset="0"/>
                          <a:cs typeface="Arial" pitchFamily="34" charset="0"/>
                        </a:rPr>
                        <a:t>Tempo de atendimento</a:t>
                      </a:r>
                    </a:p>
                  </a:txBody>
                  <a:tcPr>
                    <a:solidFill>
                      <a:schemeClr val="accent6">
                        <a:lumMod val="50000"/>
                      </a:schemeClr>
                    </a:solidFill>
                  </a:tcPr>
                </a:tc>
                <a:tc>
                  <a:txBody>
                    <a:bodyPr/>
                    <a:lstStyle/>
                    <a:p>
                      <a:pPr algn="ctr"/>
                      <a:r>
                        <a:rPr lang="pt-BR" sz="1000" dirty="0">
                          <a:latin typeface="Arial" pitchFamily="34" charset="0"/>
                          <a:cs typeface="Arial" pitchFamily="34" charset="0"/>
                        </a:rPr>
                        <a:t>Ocorrências</a:t>
                      </a:r>
                    </a:p>
                  </a:txBody>
                  <a:tcPr>
                    <a:solidFill>
                      <a:schemeClr val="accent6">
                        <a:lumMod val="50000"/>
                      </a:schemeClr>
                    </a:solidFill>
                  </a:tcPr>
                </a:tc>
                <a:tc>
                  <a:txBody>
                    <a:bodyPr/>
                    <a:lstStyle/>
                    <a:p>
                      <a:r>
                        <a:rPr lang="pt-BR" sz="1200" dirty="0" err="1">
                          <a:latin typeface="Arial" pitchFamily="34" charset="0"/>
                          <a:cs typeface="Arial" pitchFamily="34" charset="0"/>
                        </a:rPr>
                        <a:t>Probabili</a:t>
                      </a:r>
                      <a:br>
                        <a:rPr lang="pt-BR" sz="1200" dirty="0">
                          <a:latin typeface="Arial" pitchFamily="34" charset="0"/>
                          <a:cs typeface="Arial" pitchFamily="34" charset="0"/>
                        </a:rPr>
                      </a:br>
                      <a:r>
                        <a:rPr lang="pt-BR" sz="1200" dirty="0" err="1">
                          <a:latin typeface="Arial" pitchFamily="34" charset="0"/>
                          <a:cs typeface="Arial" pitchFamily="34" charset="0"/>
                        </a:rPr>
                        <a:t>dade</a:t>
                      </a:r>
                      <a:r>
                        <a:rPr lang="pt-BR" sz="1200" dirty="0">
                          <a:latin typeface="Arial" pitchFamily="34" charset="0"/>
                          <a:cs typeface="Arial" pitchFamily="34" charset="0"/>
                        </a:rPr>
                        <a:t> de</a:t>
                      </a:r>
                      <a:r>
                        <a:rPr lang="pt-BR" sz="1200" baseline="0" dirty="0">
                          <a:latin typeface="Arial" pitchFamily="34" charset="0"/>
                          <a:cs typeface="Arial" pitchFamily="34" charset="0"/>
                        </a:rPr>
                        <a:t> Ocorrência</a:t>
                      </a:r>
                      <a:endParaRPr lang="pt-BR" sz="1200" dirty="0">
                        <a:latin typeface="Arial" pitchFamily="34" charset="0"/>
                        <a:cs typeface="Arial" pitchFamily="34" charset="0"/>
                      </a:endParaRPr>
                    </a:p>
                  </a:txBody>
                  <a:tcPr>
                    <a:solidFill>
                      <a:schemeClr val="accent6">
                        <a:lumMod val="50000"/>
                      </a:schemeClr>
                    </a:solidFill>
                  </a:tcPr>
                </a:tc>
                <a:tc>
                  <a:txBody>
                    <a:bodyPr/>
                    <a:lstStyle/>
                    <a:p>
                      <a:r>
                        <a:rPr lang="pt-BR" sz="1200" dirty="0">
                          <a:latin typeface="Arial" pitchFamily="34" charset="0"/>
                          <a:cs typeface="Arial" pitchFamily="34" charset="0"/>
                        </a:rPr>
                        <a:t>Probabilidade Acumulada</a:t>
                      </a:r>
                    </a:p>
                  </a:txBody>
                  <a:tcPr>
                    <a:solidFill>
                      <a:schemeClr val="accent6">
                        <a:lumMod val="50000"/>
                      </a:schemeClr>
                    </a:solidFill>
                  </a:tcPr>
                </a:tc>
                <a:extLst>
                  <a:ext uri="{0D108BD9-81ED-4DB2-BD59-A6C34878D82A}">
                    <a16:rowId xmlns:a16="http://schemas.microsoft.com/office/drawing/2014/main" val="10000"/>
                  </a:ext>
                </a:extLst>
              </a:tr>
              <a:tr h="262880">
                <a:tc>
                  <a:txBody>
                    <a:bodyPr/>
                    <a:lstStyle/>
                    <a:p>
                      <a:pPr algn="ctr"/>
                      <a:r>
                        <a:rPr lang="pt-BR" sz="1200" dirty="0">
                          <a:solidFill>
                            <a:schemeClr val="bg1"/>
                          </a:solidFill>
                          <a:latin typeface="Arial" pitchFamily="34" charset="0"/>
                          <a:cs typeface="Arial" pitchFamily="34" charset="0"/>
                        </a:rPr>
                        <a:t>00:05</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11</a:t>
                      </a:r>
                    </a:p>
                  </a:txBody>
                  <a:tcPr>
                    <a:solidFill>
                      <a:srgbClr val="C00000"/>
                    </a:solidFill>
                  </a:tcPr>
                </a:tc>
                <a:tc>
                  <a:txBody>
                    <a:bodyPr/>
                    <a:lstStyle/>
                    <a:p>
                      <a:pPr algn="ctr"/>
                      <a:r>
                        <a:rPr lang="pt-BR" sz="1200" dirty="0">
                          <a:solidFill>
                            <a:schemeClr val="bg1"/>
                          </a:solidFill>
                          <a:latin typeface="Arial" pitchFamily="34" charset="0"/>
                          <a:cs typeface="Arial" pitchFamily="34" charset="0"/>
                          <a:sym typeface="Symbol"/>
                        </a:rPr>
                        <a:t>0,11</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algn="ctr"/>
                      <a:r>
                        <a:rPr lang="pt-BR" sz="1200" dirty="0">
                          <a:solidFill>
                            <a:schemeClr val="bg1"/>
                          </a:solidFill>
                          <a:latin typeface="Arial" pitchFamily="34" charset="0"/>
                          <a:cs typeface="Arial" pitchFamily="34" charset="0"/>
                        </a:rPr>
                        <a:t>0</a:t>
                      </a:r>
                      <a:r>
                        <a:rPr lang="pt-BR" sz="1200" baseline="0" dirty="0">
                          <a:solidFill>
                            <a:schemeClr val="bg1"/>
                          </a:solidFill>
                          <a:latin typeface="Arial" pitchFamily="34" charset="0"/>
                          <a:cs typeface="Arial" pitchFamily="34" charset="0"/>
                        </a:rPr>
                        <a:t> + 0,11 = 0,11</a:t>
                      </a:r>
                      <a:endParaRPr lang="pt-BR" sz="1200" dirty="0">
                        <a:solidFill>
                          <a:schemeClr val="bg1"/>
                        </a:solidFill>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1"/>
                  </a:ext>
                </a:extLst>
              </a:tr>
              <a:tr h="276592">
                <a:tc>
                  <a:txBody>
                    <a:bodyPr/>
                    <a:lstStyle/>
                    <a:p>
                      <a:pPr algn="ctr"/>
                      <a:r>
                        <a:rPr lang="pt-BR" sz="1200" dirty="0">
                          <a:latin typeface="Arial" pitchFamily="34" charset="0"/>
                          <a:cs typeface="Arial" pitchFamily="34" charset="0"/>
                        </a:rPr>
                        <a:t>00:06</a:t>
                      </a:r>
                    </a:p>
                  </a:txBody>
                  <a:tcPr/>
                </a:tc>
                <a:tc>
                  <a:txBody>
                    <a:bodyPr/>
                    <a:lstStyle/>
                    <a:p>
                      <a:pPr algn="ctr"/>
                      <a:r>
                        <a:rPr lang="pt-BR" sz="1200" dirty="0">
                          <a:latin typeface="Arial" pitchFamily="34" charset="0"/>
                          <a:cs typeface="Arial" pitchFamily="34" charset="0"/>
                        </a:rPr>
                        <a:t>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0,19</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0,11</a:t>
                      </a:r>
                      <a:r>
                        <a:rPr lang="pt-BR" sz="1200" baseline="0" dirty="0">
                          <a:solidFill>
                            <a:schemeClr val="tx1"/>
                          </a:solidFill>
                          <a:latin typeface="Arial" pitchFamily="34" charset="0"/>
                          <a:cs typeface="Arial" pitchFamily="34" charset="0"/>
                        </a:rPr>
                        <a:t> + 0,19 = 0,30</a:t>
                      </a:r>
                      <a:endParaRPr lang="pt-BR" sz="12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2"/>
                  </a:ext>
                </a:extLst>
              </a:tr>
              <a:tr h="288032">
                <a:tc>
                  <a:txBody>
                    <a:bodyPr/>
                    <a:lstStyle/>
                    <a:p>
                      <a:pPr algn="ctr"/>
                      <a:r>
                        <a:rPr lang="pt-BR" sz="1200" dirty="0">
                          <a:solidFill>
                            <a:schemeClr val="bg1"/>
                          </a:solidFill>
                          <a:latin typeface="Arial" pitchFamily="34" charset="0"/>
                          <a:cs typeface="Arial" pitchFamily="34" charset="0"/>
                        </a:rPr>
                        <a:t>00:08</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28</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0,28</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0,30</a:t>
                      </a:r>
                      <a:r>
                        <a:rPr lang="pt-BR" sz="1200" baseline="0" dirty="0">
                          <a:solidFill>
                            <a:schemeClr val="bg1"/>
                          </a:solidFill>
                          <a:latin typeface="Arial" pitchFamily="34" charset="0"/>
                          <a:cs typeface="Arial" pitchFamily="34" charset="0"/>
                        </a:rPr>
                        <a:t> + 0,28 = 0,58</a:t>
                      </a:r>
                      <a:endParaRPr lang="pt-BR" sz="1200" dirty="0">
                        <a:solidFill>
                          <a:schemeClr val="bg1"/>
                        </a:solidFill>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3"/>
                  </a:ext>
                </a:extLst>
              </a:tr>
              <a:tr h="288032">
                <a:tc>
                  <a:txBody>
                    <a:bodyPr/>
                    <a:lstStyle/>
                    <a:p>
                      <a:pPr algn="ctr"/>
                      <a:r>
                        <a:rPr lang="pt-BR" sz="1200" dirty="0">
                          <a:latin typeface="Arial" pitchFamily="34" charset="0"/>
                          <a:cs typeface="Arial" pitchFamily="34" charset="0"/>
                        </a:rPr>
                        <a:t>00:10</a:t>
                      </a:r>
                    </a:p>
                  </a:txBody>
                  <a:tcPr/>
                </a:tc>
                <a:tc>
                  <a:txBody>
                    <a:bodyPr/>
                    <a:lstStyle/>
                    <a:p>
                      <a:pPr algn="ctr"/>
                      <a:r>
                        <a:rPr lang="pt-BR" sz="1200" dirty="0">
                          <a:latin typeface="Arial" pitchFamily="34" charset="0"/>
                          <a:cs typeface="Arial" pitchFamily="34" charset="0"/>
                        </a:rPr>
                        <a:t>27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0,27</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0,58</a:t>
                      </a:r>
                      <a:r>
                        <a:rPr lang="pt-BR" sz="1200" baseline="0" dirty="0">
                          <a:solidFill>
                            <a:schemeClr val="tx1"/>
                          </a:solidFill>
                          <a:latin typeface="Arial" pitchFamily="34" charset="0"/>
                          <a:cs typeface="Arial" pitchFamily="34" charset="0"/>
                        </a:rPr>
                        <a:t> + 0,27 = 0,85</a:t>
                      </a:r>
                      <a:endParaRPr lang="pt-BR" sz="1200"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4"/>
                  </a:ext>
                </a:extLst>
              </a:tr>
              <a:tr h="216024">
                <a:tc>
                  <a:txBody>
                    <a:bodyPr/>
                    <a:lstStyle/>
                    <a:p>
                      <a:pPr algn="ctr"/>
                      <a:r>
                        <a:rPr lang="pt-BR" sz="1200" dirty="0">
                          <a:solidFill>
                            <a:schemeClr val="bg1"/>
                          </a:solidFill>
                          <a:latin typeface="Arial" pitchFamily="34" charset="0"/>
                          <a:cs typeface="Arial" pitchFamily="34" charset="0"/>
                        </a:rPr>
                        <a:t>00:12</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15</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0,15</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0,85</a:t>
                      </a:r>
                      <a:r>
                        <a:rPr lang="pt-BR" sz="1200" baseline="0" dirty="0">
                          <a:solidFill>
                            <a:schemeClr val="bg1"/>
                          </a:solidFill>
                          <a:latin typeface="Arial" pitchFamily="34" charset="0"/>
                          <a:cs typeface="Arial" pitchFamily="34" charset="0"/>
                        </a:rPr>
                        <a:t> + 0,15 = 1,00</a:t>
                      </a:r>
                      <a:endParaRPr lang="pt-BR" sz="1200" dirty="0">
                        <a:solidFill>
                          <a:schemeClr val="bg1"/>
                        </a:solidFill>
                        <a:latin typeface="Arial" pitchFamily="34" charset="0"/>
                        <a:cs typeface="Arial" pitchFamily="34" charset="0"/>
                      </a:endParaRPr>
                    </a:p>
                  </a:txBody>
                  <a:tcPr>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37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17</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214313" y="694010"/>
            <a:ext cx="8822183"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r>
              <a:rPr lang="pt-BR" b="1" dirty="0"/>
              <a:t>Passo #03. Definindo um intervalo de números aleatórios para cada variável</a:t>
            </a:r>
            <a:endParaRPr lang="pt-BR" dirty="0"/>
          </a:p>
          <a:p>
            <a:pPr algn="just" eaLnBrk="1" hangingPunct="1"/>
            <a:r>
              <a:rPr lang="pt-BR" sz="1400" dirty="0"/>
              <a:t>Uma vez estabelecidas as probabilidades acumuladas, iremos </a:t>
            </a:r>
            <a:r>
              <a:rPr lang="pt-BR" sz="1400" u="sng" dirty="0"/>
              <a:t>atribuir</a:t>
            </a:r>
            <a:r>
              <a:rPr lang="pt-BR" sz="1400" dirty="0"/>
              <a:t> um conjunto de números para representar cada valor ou resultado possível. Estes conjuntos são chamados de </a:t>
            </a:r>
            <a:r>
              <a:rPr lang="pt-BR" sz="1400" i="1" dirty="0"/>
              <a:t>intervalos de números aleatórios</a:t>
            </a:r>
            <a:r>
              <a:rPr lang="pt-BR" sz="1400" dirty="0"/>
              <a:t>, definidos a partir das probabilidades acumuladas encontradas no passo anterior. Vejamos, no nosso exemplo da agência bancária, como é calculado:</a:t>
            </a:r>
          </a:p>
        </p:txBody>
      </p:sp>
      <p:graphicFrame>
        <p:nvGraphicFramePr>
          <p:cNvPr id="14" name="Tabela 13"/>
          <p:cNvGraphicFramePr>
            <a:graphicFrameLocks noGrp="1"/>
          </p:cNvGraphicFramePr>
          <p:nvPr>
            <p:extLst>
              <p:ext uri="{D42A27DB-BD31-4B8C-83A1-F6EECF244321}">
                <p14:modId xmlns:p14="http://schemas.microsoft.com/office/powerpoint/2010/main" val="360257196"/>
              </p:ext>
            </p:extLst>
          </p:nvPr>
        </p:nvGraphicFramePr>
        <p:xfrm>
          <a:off x="1403648" y="2420888"/>
          <a:ext cx="5904656" cy="2020793"/>
        </p:xfrm>
        <a:graphic>
          <a:graphicData uri="http://schemas.openxmlformats.org/drawingml/2006/table">
            <a:tbl>
              <a:tblPr firstRow="1" bandRow="1">
                <a:tableStyleId>{5C22544A-7EE6-4342-B048-85BDC9FD1C3A}</a:tableStyleId>
              </a:tblPr>
              <a:tblGrid>
                <a:gridCol w="1012953">
                  <a:extLst>
                    <a:ext uri="{9D8B030D-6E8A-4147-A177-3AD203B41FA5}">
                      <a16:colId xmlns:a16="http://schemas.microsoft.com/office/drawing/2014/main" val="20000"/>
                    </a:ext>
                  </a:extLst>
                </a:gridCol>
                <a:gridCol w="979868">
                  <a:extLst>
                    <a:ext uri="{9D8B030D-6E8A-4147-A177-3AD203B41FA5}">
                      <a16:colId xmlns:a16="http://schemas.microsoft.com/office/drawing/2014/main" val="20001"/>
                    </a:ext>
                  </a:extLst>
                </a:gridCol>
                <a:gridCol w="1033315">
                  <a:extLst>
                    <a:ext uri="{9D8B030D-6E8A-4147-A177-3AD203B41FA5}">
                      <a16:colId xmlns:a16="http://schemas.microsoft.com/office/drawing/2014/main" val="20002"/>
                    </a:ext>
                  </a:extLst>
                </a:gridCol>
                <a:gridCol w="1549972">
                  <a:extLst>
                    <a:ext uri="{9D8B030D-6E8A-4147-A177-3AD203B41FA5}">
                      <a16:colId xmlns:a16="http://schemas.microsoft.com/office/drawing/2014/main" val="20003"/>
                    </a:ext>
                  </a:extLst>
                </a:gridCol>
                <a:gridCol w="1328548">
                  <a:extLst>
                    <a:ext uri="{9D8B030D-6E8A-4147-A177-3AD203B41FA5}">
                      <a16:colId xmlns:a16="http://schemas.microsoft.com/office/drawing/2014/main" val="20004"/>
                    </a:ext>
                  </a:extLst>
                </a:gridCol>
              </a:tblGrid>
              <a:tr h="370840">
                <a:tc>
                  <a:txBody>
                    <a:bodyPr/>
                    <a:lstStyle/>
                    <a:p>
                      <a:r>
                        <a:rPr lang="pt-BR" sz="1200" dirty="0">
                          <a:latin typeface="Arial" pitchFamily="34" charset="0"/>
                          <a:cs typeface="Arial" pitchFamily="34" charset="0"/>
                        </a:rPr>
                        <a:t>Tempo entre as chegadas</a:t>
                      </a:r>
                    </a:p>
                  </a:txBody>
                  <a:tcPr>
                    <a:solidFill>
                      <a:srgbClr val="C00000"/>
                    </a:solidFill>
                  </a:tcPr>
                </a:tc>
                <a:tc>
                  <a:txBody>
                    <a:bodyPr/>
                    <a:lstStyle/>
                    <a:p>
                      <a:pPr algn="ctr"/>
                      <a:r>
                        <a:rPr lang="pt-BR" sz="1000" dirty="0">
                          <a:latin typeface="Arial" pitchFamily="34" charset="0"/>
                          <a:cs typeface="Arial" pitchFamily="34" charset="0"/>
                        </a:rPr>
                        <a:t>Ocorrências</a:t>
                      </a:r>
                    </a:p>
                  </a:txBody>
                  <a:tcPr>
                    <a:solidFill>
                      <a:srgbClr val="C00000"/>
                    </a:solidFill>
                  </a:tcPr>
                </a:tc>
                <a:tc>
                  <a:txBody>
                    <a:bodyPr/>
                    <a:lstStyle/>
                    <a:p>
                      <a:pPr algn="ctr"/>
                      <a:r>
                        <a:rPr lang="pt-BR" sz="1200" dirty="0" err="1">
                          <a:latin typeface="Arial" pitchFamily="34" charset="0"/>
                          <a:cs typeface="Arial" pitchFamily="34" charset="0"/>
                        </a:rPr>
                        <a:t>Probabili</a:t>
                      </a:r>
                      <a:r>
                        <a:rPr lang="pt-BR" sz="1200" dirty="0">
                          <a:latin typeface="Arial" pitchFamily="34" charset="0"/>
                          <a:cs typeface="Arial" pitchFamily="34" charset="0"/>
                        </a:rPr>
                        <a:t>-</a:t>
                      </a:r>
                      <a:br>
                        <a:rPr lang="pt-BR" sz="1200" dirty="0">
                          <a:latin typeface="Arial" pitchFamily="34" charset="0"/>
                          <a:cs typeface="Arial" pitchFamily="34" charset="0"/>
                        </a:rPr>
                      </a:br>
                      <a:r>
                        <a:rPr lang="pt-BR" sz="1200" dirty="0" err="1">
                          <a:latin typeface="Arial" pitchFamily="34" charset="0"/>
                          <a:cs typeface="Arial" pitchFamily="34" charset="0"/>
                        </a:rPr>
                        <a:t>dade</a:t>
                      </a:r>
                      <a:r>
                        <a:rPr lang="pt-BR" sz="1200" dirty="0">
                          <a:latin typeface="Arial" pitchFamily="34" charset="0"/>
                          <a:cs typeface="Arial" pitchFamily="34" charset="0"/>
                        </a:rPr>
                        <a:t> de</a:t>
                      </a:r>
                      <a:r>
                        <a:rPr lang="pt-BR" sz="1200" baseline="0" dirty="0">
                          <a:latin typeface="Arial" pitchFamily="34" charset="0"/>
                          <a:cs typeface="Arial" pitchFamily="34" charset="0"/>
                        </a:rPr>
                        <a:t> Ocorrência</a:t>
                      </a:r>
                      <a:endParaRPr lang="pt-BR" sz="1200" dirty="0">
                        <a:latin typeface="Arial" pitchFamily="34" charset="0"/>
                        <a:cs typeface="Arial" pitchFamily="34" charset="0"/>
                      </a:endParaRPr>
                    </a:p>
                  </a:txBody>
                  <a:tcPr>
                    <a:solidFill>
                      <a:srgbClr val="C00000"/>
                    </a:solidFill>
                  </a:tcPr>
                </a:tc>
                <a:tc>
                  <a:txBody>
                    <a:bodyPr/>
                    <a:lstStyle/>
                    <a:p>
                      <a:r>
                        <a:rPr lang="pt-BR" sz="1200" dirty="0">
                          <a:latin typeface="Arial" pitchFamily="34" charset="0"/>
                          <a:cs typeface="Arial" pitchFamily="34" charset="0"/>
                        </a:rPr>
                        <a:t>Probabilidade Acumulada</a:t>
                      </a:r>
                    </a:p>
                  </a:txBody>
                  <a:tcPr>
                    <a:solidFill>
                      <a:srgbClr val="C00000"/>
                    </a:solidFill>
                  </a:tcPr>
                </a:tc>
                <a:tc>
                  <a:txBody>
                    <a:bodyPr/>
                    <a:lstStyle/>
                    <a:p>
                      <a:r>
                        <a:rPr lang="pt-BR" sz="1200" dirty="0">
                          <a:latin typeface="Arial" pitchFamily="34" charset="0"/>
                          <a:cs typeface="Arial" pitchFamily="34" charset="0"/>
                        </a:rPr>
                        <a:t>Intervalo de números aleatórios</a:t>
                      </a:r>
                    </a:p>
                  </a:txBody>
                  <a:tcPr>
                    <a:solidFill>
                      <a:srgbClr val="C00000"/>
                    </a:solidFill>
                  </a:tcPr>
                </a:tc>
                <a:extLst>
                  <a:ext uri="{0D108BD9-81ED-4DB2-BD59-A6C34878D82A}">
                    <a16:rowId xmlns:a16="http://schemas.microsoft.com/office/drawing/2014/main" val="10000"/>
                  </a:ext>
                </a:extLst>
              </a:tr>
              <a:tr h="242297">
                <a:tc>
                  <a:txBody>
                    <a:bodyPr/>
                    <a:lstStyle/>
                    <a:p>
                      <a:pPr algn="ctr"/>
                      <a:r>
                        <a:rPr lang="pt-BR" sz="1200" dirty="0">
                          <a:solidFill>
                            <a:schemeClr val="bg1"/>
                          </a:solidFill>
                          <a:latin typeface="Arial" pitchFamily="34" charset="0"/>
                          <a:cs typeface="Arial" pitchFamily="34" charset="0"/>
                        </a:rPr>
                        <a:t>00:05</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14</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sym typeface="Symbol"/>
                        </a:rPr>
                        <a:t> 0,14</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0</a:t>
                      </a:r>
                      <a:r>
                        <a:rPr lang="pt-BR" sz="1200" baseline="0" dirty="0">
                          <a:solidFill>
                            <a:schemeClr val="bg1"/>
                          </a:solidFill>
                          <a:latin typeface="Arial" pitchFamily="34" charset="0"/>
                          <a:cs typeface="Arial" pitchFamily="34" charset="0"/>
                        </a:rPr>
                        <a:t> + 0,14 = 0,14</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 a 14</a:t>
                      </a:r>
                    </a:p>
                  </a:txBody>
                  <a:tcPr>
                    <a:solidFill>
                      <a:schemeClr val="accent6">
                        <a:lumMod val="50000"/>
                      </a:schemeClr>
                    </a:solidFill>
                  </a:tcPr>
                </a:tc>
                <a:extLst>
                  <a:ext uri="{0D108BD9-81ED-4DB2-BD59-A6C34878D82A}">
                    <a16:rowId xmlns:a16="http://schemas.microsoft.com/office/drawing/2014/main" val="10001"/>
                  </a:ext>
                </a:extLst>
              </a:tr>
              <a:tr h="256009">
                <a:tc>
                  <a:txBody>
                    <a:bodyPr/>
                    <a:lstStyle/>
                    <a:p>
                      <a:pPr algn="ctr"/>
                      <a:r>
                        <a:rPr lang="pt-BR" sz="1200" dirty="0">
                          <a:latin typeface="Arial" pitchFamily="34" charset="0"/>
                          <a:cs typeface="Arial" pitchFamily="34" charset="0"/>
                        </a:rPr>
                        <a:t>00:07</a:t>
                      </a:r>
                    </a:p>
                  </a:txBody>
                  <a:tcPr/>
                </a:tc>
                <a:tc>
                  <a:txBody>
                    <a:bodyPr/>
                    <a:lstStyle/>
                    <a:p>
                      <a:pPr algn="ctr"/>
                      <a:r>
                        <a:rPr lang="pt-BR" sz="1200" dirty="0">
                          <a:latin typeface="Arial" pitchFamily="34" charset="0"/>
                          <a:cs typeface="Arial" pitchFamily="34" charset="0"/>
                        </a:rPr>
                        <a:t>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 0,32</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0,14</a:t>
                      </a:r>
                      <a:r>
                        <a:rPr lang="pt-BR" sz="1200" baseline="0" dirty="0">
                          <a:solidFill>
                            <a:schemeClr val="tx1"/>
                          </a:solidFill>
                          <a:latin typeface="Arial" pitchFamily="34" charset="0"/>
                          <a:cs typeface="Arial" pitchFamily="34" charset="0"/>
                        </a:rPr>
                        <a:t> + 0,32 = 0,46</a:t>
                      </a:r>
                      <a:endParaRPr lang="pt-BR" sz="120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15 a 46</a:t>
                      </a:r>
                    </a:p>
                  </a:txBody>
                  <a:tcPr/>
                </a:tc>
                <a:extLst>
                  <a:ext uri="{0D108BD9-81ED-4DB2-BD59-A6C34878D82A}">
                    <a16:rowId xmlns:a16="http://schemas.microsoft.com/office/drawing/2014/main" val="10002"/>
                  </a:ext>
                </a:extLst>
              </a:tr>
              <a:tr h="269721">
                <a:tc>
                  <a:txBody>
                    <a:bodyPr/>
                    <a:lstStyle/>
                    <a:p>
                      <a:pPr algn="ctr"/>
                      <a:r>
                        <a:rPr lang="pt-BR" sz="1200" dirty="0">
                          <a:solidFill>
                            <a:schemeClr val="bg1"/>
                          </a:solidFill>
                          <a:latin typeface="Arial" pitchFamily="34" charset="0"/>
                          <a:cs typeface="Arial" pitchFamily="34" charset="0"/>
                        </a:rPr>
                        <a:t>00:08</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26</a:t>
                      </a:r>
                    </a:p>
                  </a:txBody>
                  <a:tcP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 0,26</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0,46</a:t>
                      </a:r>
                      <a:r>
                        <a:rPr lang="pt-BR" sz="1200" baseline="0" dirty="0">
                          <a:solidFill>
                            <a:schemeClr val="bg1"/>
                          </a:solidFill>
                          <a:latin typeface="Arial" pitchFamily="34" charset="0"/>
                          <a:cs typeface="Arial" pitchFamily="34" charset="0"/>
                        </a:rPr>
                        <a:t> + 0,26 = 0,72</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47 a 72</a:t>
                      </a:r>
                    </a:p>
                  </a:txBody>
                  <a:tcPr>
                    <a:solidFill>
                      <a:schemeClr val="accent6">
                        <a:lumMod val="50000"/>
                      </a:schemeClr>
                    </a:solidFill>
                  </a:tcPr>
                </a:tc>
                <a:extLst>
                  <a:ext uri="{0D108BD9-81ED-4DB2-BD59-A6C34878D82A}">
                    <a16:rowId xmlns:a16="http://schemas.microsoft.com/office/drawing/2014/main" val="10003"/>
                  </a:ext>
                </a:extLst>
              </a:tr>
              <a:tr h="283433">
                <a:tc>
                  <a:txBody>
                    <a:bodyPr/>
                    <a:lstStyle/>
                    <a:p>
                      <a:pPr algn="ctr"/>
                      <a:r>
                        <a:rPr lang="pt-BR" sz="1200" dirty="0">
                          <a:latin typeface="Arial" pitchFamily="34" charset="0"/>
                          <a:cs typeface="Arial" pitchFamily="34" charset="0"/>
                        </a:rPr>
                        <a:t>00:10</a:t>
                      </a:r>
                    </a:p>
                  </a:txBody>
                  <a:tcPr/>
                </a:tc>
                <a:tc>
                  <a:txBody>
                    <a:bodyPr/>
                    <a:lstStyle/>
                    <a:p>
                      <a:pPr algn="ctr"/>
                      <a:r>
                        <a:rPr lang="pt-BR" sz="1200" dirty="0">
                          <a:latin typeface="Arial" pitchFamily="34" charset="0"/>
                          <a:cs typeface="Arial" pitchFamily="34" charset="0"/>
                        </a:rPr>
                        <a:t>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 0,18</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0,72</a:t>
                      </a:r>
                      <a:r>
                        <a:rPr lang="pt-BR" sz="1200" baseline="0" dirty="0">
                          <a:solidFill>
                            <a:schemeClr val="tx1"/>
                          </a:solidFill>
                          <a:latin typeface="Arial" pitchFamily="34" charset="0"/>
                          <a:cs typeface="Arial" pitchFamily="34" charset="0"/>
                        </a:rPr>
                        <a:t> + 0,18 = 0,90</a:t>
                      </a:r>
                      <a:endParaRPr lang="pt-BR" sz="120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73 a 90</a:t>
                      </a:r>
                    </a:p>
                  </a:txBody>
                  <a:tcPr/>
                </a:tc>
                <a:extLst>
                  <a:ext uri="{0D108BD9-81ED-4DB2-BD59-A6C34878D82A}">
                    <a16:rowId xmlns:a16="http://schemas.microsoft.com/office/drawing/2014/main" val="10004"/>
                  </a:ext>
                </a:extLst>
              </a:tr>
              <a:tr h="216024">
                <a:tc>
                  <a:txBody>
                    <a:bodyPr/>
                    <a:lstStyle/>
                    <a:p>
                      <a:pPr algn="ctr"/>
                      <a:r>
                        <a:rPr lang="pt-BR" sz="1200" dirty="0">
                          <a:solidFill>
                            <a:schemeClr val="bg1"/>
                          </a:solidFill>
                          <a:latin typeface="Arial" pitchFamily="34" charset="0"/>
                          <a:cs typeface="Arial" pitchFamily="34" charset="0"/>
                        </a:rPr>
                        <a:t>00:12</a:t>
                      </a:r>
                    </a:p>
                  </a:txBody>
                  <a:tcPr>
                    <a:solidFill>
                      <a:schemeClr val="accent6">
                        <a:lumMod val="50000"/>
                      </a:schemeClr>
                    </a:solidFill>
                  </a:tcPr>
                </a:tc>
                <a:tc>
                  <a:txBody>
                    <a:bodyPr/>
                    <a:lstStyle/>
                    <a:p>
                      <a:pPr algn="ctr"/>
                      <a:r>
                        <a:rPr lang="pt-BR" sz="1200" dirty="0">
                          <a:solidFill>
                            <a:schemeClr val="bg1"/>
                          </a:solidFill>
                          <a:latin typeface="Arial" pitchFamily="34" charset="0"/>
                          <a:cs typeface="Arial" pitchFamily="34" charset="0"/>
                        </a:rPr>
                        <a:t>10</a:t>
                      </a:r>
                    </a:p>
                  </a:txBody>
                  <a:tcP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0,10</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0,90</a:t>
                      </a:r>
                      <a:r>
                        <a:rPr lang="pt-BR" sz="1200" baseline="0" dirty="0">
                          <a:solidFill>
                            <a:schemeClr val="bg1"/>
                          </a:solidFill>
                          <a:latin typeface="Arial" pitchFamily="34" charset="0"/>
                          <a:cs typeface="Arial" pitchFamily="34" charset="0"/>
                        </a:rPr>
                        <a:t> + 0,10 = 1,00</a:t>
                      </a:r>
                      <a:endParaRPr lang="pt-BR" sz="1200" dirty="0">
                        <a:solidFill>
                          <a:schemeClr val="bg1"/>
                        </a:solidFill>
                        <a:latin typeface="Arial" pitchFamily="34" charset="0"/>
                        <a:cs typeface="Arial" pitchFamily="34" charset="0"/>
                      </a:endParaRPr>
                    </a:p>
                  </a:txBody>
                  <a:tcPr>
                    <a:solidFill>
                      <a:schemeClr val="accent6">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91 a 100</a:t>
                      </a:r>
                    </a:p>
                  </a:txBody>
                  <a:tcPr>
                    <a:solidFill>
                      <a:schemeClr val="accent6">
                        <a:lumMod val="50000"/>
                      </a:schemeClr>
                    </a:solidFill>
                  </a:tcPr>
                </a:tc>
                <a:extLst>
                  <a:ext uri="{0D108BD9-81ED-4DB2-BD59-A6C34878D82A}">
                    <a16:rowId xmlns:a16="http://schemas.microsoft.com/office/drawing/2014/main" val="10005"/>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167940908"/>
              </p:ext>
            </p:extLst>
          </p:nvPr>
        </p:nvGraphicFramePr>
        <p:xfrm>
          <a:off x="1331639" y="4547576"/>
          <a:ext cx="6048673" cy="2041376"/>
        </p:xfrm>
        <a:graphic>
          <a:graphicData uri="http://schemas.openxmlformats.org/drawingml/2006/table">
            <a:tbl>
              <a:tblPr firstRow="1" bandRow="1">
                <a:tableStyleId>{5C22544A-7EE6-4342-B048-85BDC9FD1C3A}</a:tableStyleId>
              </a:tblPr>
              <a:tblGrid>
                <a:gridCol w="1175892">
                  <a:extLst>
                    <a:ext uri="{9D8B030D-6E8A-4147-A177-3AD203B41FA5}">
                      <a16:colId xmlns:a16="http://schemas.microsoft.com/office/drawing/2014/main" val="20000"/>
                    </a:ext>
                  </a:extLst>
                </a:gridCol>
                <a:gridCol w="955412">
                  <a:extLst>
                    <a:ext uri="{9D8B030D-6E8A-4147-A177-3AD203B41FA5}">
                      <a16:colId xmlns:a16="http://schemas.microsoft.com/office/drawing/2014/main" val="20001"/>
                    </a:ext>
                  </a:extLst>
                </a:gridCol>
                <a:gridCol w="1028905">
                  <a:extLst>
                    <a:ext uri="{9D8B030D-6E8A-4147-A177-3AD203B41FA5}">
                      <a16:colId xmlns:a16="http://schemas.microsoft.com/office/drawing/2014/main" val="20002"/>
                    </a:ext>
                  </a:extLst>
                </a:gridCol>
                <a:gridCol w="1469864">
                  <a:extLst>
                    <a:ext uri="{9D8B030D-6E8A-4147-A177-3AD203B41FA5}">
                      <a16:colId xmlns:a16="http://schemas.microsoft.com/office/drawing/2014/main" val="20003"/>
                    </a:ext>
                  </a:extLst>
                </a:gridCol>
                <a:gridCol w="1418600">
                  <a:extLst>
                    <a:ext uri="{9D8B030D-6E8A-4147-A177-3AD203B41FA5}">
                      <a16:colId xmlns:a16="http://schemas.microsoft.com/office/drawing/2014/main" val="20004"/>
                    </a:ext>
                  </a:extLst>
                </a:gridCol>
              </a:tblGrid>
              <a:tr h="370840">
                <a:tc>
                  <a:txBody>
                    <a:bodyPr/>
                    <a:lstStyle/>
                    <a:p>
                      <a:r>
                        <a:rPr lang="pt-BR" sz="1200" dirty="0">
                          <a:latin typeface="Arial" pitchFamily="34" charset="0"/>
                          <a:cs typeface="Arial" pitchFamily="34" charset="0"/>
                        </a:rPr>
                        <a:t>Tempo de atendimento</a:t>
                      </a:r>
                    </a:p>
                  </a:txBody>
                  <a:tcPr>
                    <a:solidFill>
                      <a:schemeClr val="accent6">
                        <a:lumMod val="50000"/>
                      </a:schemeClr>
                    </a:solidFill>
                  </a:tcPr>
                </a:tc>
                <a:tc>
                  <a:txBody>
                    <a:bodyPr/>
                    <a:lstStyle/>
                    <a:p>
                      <a:pPr algn="ctr"/>
                      <a:r>
                        <a:rPr lang="pt-BR" sz="1000" dirty="0">
                          <a:latin typeface="Arial" pitchFamily="34" charset="0"/>
                          <a:cs typeface="Arial" pitchFamily="34" charset="0"/>
                        </a:rPr>
                        <a:t>Ocorrências</a:t>
                      </a:r>
                    </a:p>
                  </a:txBody>
                  <a:tcPr>
                    <a:solidFill>
                      <a:schemeClr val="accent6">
                        <a:lumMod val="50000"/>
                      </a:schemeClr>
                    </a:solidFill>
                  </a:tcPr>
                </a:tc>
                <a:tc>
                  <a:txBody>
                    <a:bodyPr/>
                    <a:lstStyle/>
                    <a:p>
                      <a:r>
                        <a:rPr lang="pt-BR" sz="1200" dirty="0" err="1">
                          <a:latin typeface="Arial" pitchFamily="34" charset="0"/>
                          <a:cs typeface="Arial" pitchFamily="34" charset="0"/>
                        </a:rPr>
                        <a:t>Probabili</a:t>
                      </a:r>
                      <a:br>
                        <a:rPr lang="pt-BR" sz="1200" dirty="0">
                          <a:latin typeface="Arial" pitchFamily="34" charset="0"/>
                          <a:cs typeface="Arial" pitchFamily="34" charset="0"/>
                        </a:rPr>
                      </a:br>
                      <a:r>
                        <a:rPr lang="pt-BR" sz="1200" dirty="0" err="1">
                          <a:latin typeface="Arial" pitchFamily="34" charset="0"/>
                          <a:cs typeface="Arial" pitchFamily="34" charset="0"/>
                        </a:rPr>
                        <a:t>dade</a:t>
                      </a:r>
                      <a:r>
                        <a:rPr lang="pt-BR" sz="1200" dirty="0">
                          <a:latin typeface="Arial" pitchFamily="34" charset="0"/>
                          <a:cs typeface="Arial" pitchFamily="34" charset="0"/>
                        </a:rPr>
                        <a:t> de</a:t>
                      </a:r>
                      <a:r>
                        <a:rPr lang="pt-BR" sz="1200" baseline="0" dirty="0">
                          <a:latin typeface="Arial" pitchFamily="34" charset="0"/>
                          <a:cs typeface="Arial" pitchFamily="34" charset="0"/>
                        </a:rPr>
                        <a:t> Ocorrência</a:t>
                      </a:r>
                      <a:endParaRPr lang="pt-BR" sz="1200" dirty="0">
                        <a:latin typeface="Arial" pitchFamily="34" charset="0"/>
                        <a:cs typeface="Arial" pitchFamily="34" charset="0"/>
                      </a:endParaRPr>
                    </a:p>
                  </a:txBody>
                  <a:tcPr>
                    <a:solidFill>
                      <a:schemeClr val="accent6">
                        <a:lumMod val="50000"/>
                      </a:schemeClr>
                    </a:solidFill>
                  </a:tcPr>
                </a:tc>
                <a:tc>
                  <a:txBody>
                    <a:bodyPr/>
                    <a:lstStyle/>
                    <a:p>
                      <a:r>
                        <a:rPr lang="pt-BR" sz="1200" dirty="0">
                          <a:latin typeface="Arial" pitchFamily="34" charset="0"/>
                          <a:cs typeface="Arial" pitchFamily="34" charset="0"/>
                        </a:rPr>
                        <a:t>Probabilidade Acumulada</a:t>
                      </a:r>
                    </a:p>
                  </a:txBody>
                  <a:tcPr>
                    <a:solidFill>
                      <a:schemeClr val="accent6">
                        <a:lumMod val="50000"/>
                      </a:schemeClr>
                    </a:solidFill>
                  </a:tcPr>
                </a:tc>
                <a:tc>
                  <a:txBody>
                    <a:bodyPr/>
                    <a:lstStyle/>
                    <a:p>
                      <a:r>
                        <a:rPr lang="pt-BR" sz="1200" dirty="0">
                          <a:latin typeface="Arial" pitchFamily="34" charset="0"/>
                          <a:cs typeface="Arial" pitchFamily="34" charset="0"/>
                        </a:rPr>
                        <a:t>Intervalo de números aleatórios</a:t>
                      </a:r>
                    </a:p>
                  </a:txBody>
                  <a:tcPr>
                    <a:solidFill>
                      <a:schemeClr val="accent6">
                        <a:lumMod val="50000"/>
                      </a:schemeClr>
                    </a:solidFill>
                  </a:tcPr>
                </a:tc>
                <a:extLst>
                  <a:ext uri="{0D108BD9-81ED-4DB2-BD59-A6C34878D82A}">
                    <a16:rowId xmlns:a16="http://schemas.microsoft.com/office/drawing/2014/main" val="10000"/>
                  </a:ext>
                </a:extLst>
              </a:tr>
              <a:tr h="262880">
                <a:tc>
                  <a:txBody>
                    <a:bodyPr/>
                    <a:lstStyle/>
                    <a:p>
                      <a:pPr algn="ctr"/>
                      <a:r>
                        <a:rPr lang="pt-BR" sz="1200" dirty="0">
                          <a:solidFill>
                            <a:schemeClr val="bg1"/>
                          </a:solidFill>
                          <a:latin typeface="Arial" pitchFamily="34" charset="0"/>
                          <a:cs typeface="Arial" pitchFamily="34" charset="0"/>
                        </a:rPr>
                        <a:t>00:05</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11</a:t>
                      </a:r>
                    </a:p>
                  </a:txBody>
                  <a:tcPr>
                    <a:solidFill>
                      <a:srgbClr val="C00000"/>
                    </a:solidFill>
                  </a:tcPr>
                </a:tc>
                <a:tc>
                  <a:txBody>
                    <a:bodyPr/>
                    <a:lstStyle/>
                    <a:p>
                      <a:pPr algn="ctr"/>
                      <a:r>
                        <a:rPr lang="pt-BR" sz="1200" dirty="0">
                          <a:solidFill>
                            <a:schemeClr val="bg1"/>
                          </a:solidFill>
                          <a:latin typeface="Arial" pitchFamily="34" charset="0"/>
                          <a:cs typeface="Arial" pitchFamily="34" charset="0"/>
                          <a:sym typeface="Symbol"/>
                        </a:rPr>
                        <a:t>0,11</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algn="ctr"/>
                      <a:r>
                        <a:rPr lang="pt-BR" sz="1200" dirty="0">
                          <a:solidFill>
                            <a:schemeClr val="bg1"/>
                          </a:solidFill>
                          <a:latin typeface="Arial" pitchFamily="34" charset="0"/>
                          <a:cs typeface="Arial" pitchFamily="34" charset="0"/>
                        </a:rPr>
                        <a:t>0</a:t>
                      </a:r>
                      <a:r>
                        <a:rPr lang="pt-BR" sz="1200" baseline="0" dirty="0">
                          <a:solidFill>
                            <a:schemeClr val="bg1"/>
                          </a:solidFill>
                          <a:latin typeface="Arial" pitchFamily="34" charset="0"/>
                          <a:cs typeface="Arial" pitchFamily="34" charset="0"/>
                        </a:rPr>
                        <a:t> + 0,11 = 0,11</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 a 11</a:t>
                      </a:r>
                    </a:p>
                  </a:txBody>
                  <a:tcPr>
                    <a:solidFill>
                      <a:srgbClr val="C00000"/>
                    </a:solidFill>
                  </a:tcPr>
                </a:tc>
                <a:extLst>
                  <a:ext uri="{0D108BD9-81ED-4DB2-BD59-A6C34878D82A}">
                    <a16:rowId xmlns:a16="http://schemas.microsoft.com/office/drawing/2014/main" val="10001"/>
                  </a:ext>
                </a:extLst>
              </a:tr>
              <a:tr h="276592">
                <a:tc>
                  <a:txBody>
                    <a:bodyPr/>
                    <a:lstStyle/>
                    <a:p>
                      <a:pPr algn="ctr"/>
                      <a:r>
                        <a:rPr lang="pt-BR" sz="1200" dirty="0">
                          <a:latin typeface="Arial" pitchFamily="34" charset="0"/>
                          <a:cs typeface="Arial" pitchFamily="34" charset="0"/>
                        </a:rPr>
                        <a:t>00:06</a:t>
                      </a:r>
                    </a:p>
                  </a:txBody>
                  <a:tcPr/>
                </a:tc>
                <a:tc>
                  <a:txBody>
                    <a:bodyPr/>
                    <a:lstStyle/>
                    <a:p>
                      <a:pPr algn="ctr"/>
                      <a:r>
                        <a:rPr lang="pt-BR" sz="1200" dirty="0">
                          <a:latin typeface="Arial" pitchFamily="34" charset="0"/>
                          <a:cs typeface="Arial" pitchFamily="34" charset="0"/>
                        </a:rPr>
                        <a:t>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0,19</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0,11</a:t>
                      </a:r>
                      <a:r>
                        <a:rPr lang="pt-BR" sz="1200" baseline="0" dirty="0">
                          <a:solidFill>
                            <a:schemeClr val="tx1"/>
                          </a:solidFill>
                          <a:latin typeface="Arial" pitchFamily="34" charset="0"/>
                          <a:cs typeface="Arial" pitchFamily="34" charset="0"/>
                        </a:rPr>
                        <a:t> + 0,19 = 0,30</a:t>
                      </a:r>
                      <a:endParaRPr lang="pt-BR" sz="120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12 a 30</a:t>
                      </a:r>
                    </a:p>
                  </a:txBody>
                  <a:tcPr/>
                </a:tc>
                <a:extLst>
                  <a:ext uri="{0D108BD9-81ED-4DB2-BD59-A6C34878D82A}">
                    <a16:rowId xmlns:a16="http://schemas.microsoft.com/office/drawing/2014/main" val="10002"/>
                  </a:ext>
                </a:extLst>
              </a:tr>
              <a:tr h="288032">
                <a:tc>
                  <a:txBody>
                    <a:bodyPr/>
                    <a:lstStyle/>
                    <a:p>
                      <a:pPr algn="ctr"/>
                      <a:r>
                        <a:rPr lang="pt-BR" sz="1200" dirty="0">
                          <a:solidFill>
                            <a:schemeClr val="bg1"/>
                          </a:solidFill>
                          <a:latin typeface="Arial" pitchFamily="34" charset="0"/>
                          <a:cs typeface="Arial" pitchFamily="34" charset="0"/>
                        </a:rPr>
                        <a:t>00:08</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28</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0,28</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0,30</a:t>
                      </a:r>
                      <a:r>
                        <a:rPr lang="pt-BR" sz="1200" baseline="0" dirty="0">
                          <a:solidFill>
                            <a:schemeClr val="bg1"/>
                          </a:solidFill>
                          <a:latin typeface="Arial" pitchFamily="34" charset="0"/>
                          <a:cs typeface="Arial" pitchFamily="34" charset="0"/>
                        </a:rPr>
                        <a:t> + 0,28 = 0,58</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31 a 58</a:t>
                      </a:r>
                    </a:p>
                  </a:txBody>
                  <a:tcPr>
                    <a:solidFill>
                      <a:srgbClr val="C00000"/>
                    </a:solidFill>
                  </a:tcPr>
                </a:tc>
                <a:extLst>
                  <a:ext uri="{0D108BD9-81ED-4DB2-BD59-A6C34878D82A}">
                    <a16:rowId xmlns:a16="http://schemas.microsoft.com/office/drawing/2014/main" val="10003"/>
                  </a:ext>
                </a:extLst>
              </a:tr>
              <a:tr h="288032">
                <a:tc>
                  <a:txBody>
                    <a:bodyPr/>
                    <a:lstStyle/>
                    <a:p>
                      <a:pPr algn="ctr"/>
                      <a:r>
                        <a:rPr lang="pt-BR" sz="1200" dirty="0">
                          <a:latin typeface="Arial" pitchFamily="34" charset="0"/>
                          <a:cs typeface="Arial" pitchFamily="34" charset="0"/>
                        </a:rPr>
                        <a:t>00:10</a:t>
                      </a:r>
                    </a:p>
                  </a:txBody>
                  <a:tcPr/>
                </a:tc>
                <a:tc>
                  <a:txBody>
                    <a:bodyPr/>
                    <a:lstStyle/>
                    <a:p>
                      <a:pPr algn="ctr"/>
                      <a:r>
                        <a:rPr lang="pt-BR" sz="1200" dirty="0">
                          <a:latin typeface="Arial" pitchFamily="34" charset="0"/>
                          <a:cs typeface="Arial" pitchFamily="34" charset="0"/>
                        </a:rPr>
                        <a:t>27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latin typeface="Arial" pitchFamily="34" charset="0"/>
                          <a:cs typeface="Arial" pitchFamily="34" charset="0"/>
                          <a:sym typeface="Symbol"/>
                        </a:rPr>
                        <a:t>0,27</a:t>
                      </a:r>
                      <a:endParaRPr lang="pt-BR"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0,58</a:t>
                      </a:r>
                      <a:r>
                        <a:rPr lang="pt-BR" sz="1200" baseline="0" dirty="0">
                          <a:solidFill>
                            <a:schemeClr val="tx1"/>
                          </a:solidFill>
                          <a:latin typeface="Arial" pitchFamily="34" charset="0"/>
                          <a:cs typeface="Arial" pitchFamily="34" charset="0"/>
                        </a:rPr>
                        <a:t> + 0,27 = 0,85</a:t>
                      </a:r>
                      <a:endParaRPr lang="pt-BR" sz="1200" dirty="0">
                        <a:solidFill>
                          <a:schemeClr val="tx1"/>
                        </a:solidFill>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tx1"/>
                          </a:solidFill>
                          <a:latin typeface="Arial" pitchFamily="34" charset="0"/>
                          <a:cs typeface="Arial" pitchFamily="34" charset="0"/>
                        </a:rPr>
                        <a:t>59 a 85</a:t>
                      </a:r>
                    </a:p>
                  </a:txBody>
                  <a:tcPr/>
                </a:tc>
                <a:extLst>
                  <a:ext uri="{0D108BD9-81ED-4DB2-BD59-A6C34878D82A}">
                    <a16:rowId xmlns:a16="http://schemas.microsoft.com/office/drawing/2014/main" val="10004"/>
                  </a:ext>
                </a:extLst>
              </a:tr>
              <a:tr h="216024">
                <a:tc>
                  <a:txBody>
                    <a:bodyPr/>
                    <a:lstStyle/>
                    <a:p>
                      <a:pPr algn="ctr"/>
                      <a:r>
                        <a:rPr lang="pt-BR" sz="1200" dirty="0">
                          <a:solidFill>
                            <a:schemeClr val="bg1"/>
                          </a:solidFill>
                          <a:latin typeface="Arial" pitchFamily="34" charset="0"/>
                          <a:cs typeface="Arial" pitchFamily="34" charset="0"/>
                        </a:rPr>
                        <a:t>00:12</a:t>
                      </a:r>
                    </a:p>
                  </a:txBody>
                  <a:tcPr>
                    <a:solidFill>
                      <a:srgbClr val="C00000"/>
                    </a:solidFill>
                  </a:tcPr>
                </a:tc>
                <a:tc>
                  <a:txBody>
                    <a:bodyPr/>
                    <a:lstStyle/>
                    <a:p>
                      <a:pPr algn="ctr"/>
                      <a:r>
                        <a:rPr lang="pt-BR" sz="1200" dirty="0">
                          <a:solidFill>
                            <a:schemeClr val="bg1"/>
                          </a:solidFill>
                          <a:latin typeface="Arial" pitchFamily="34" charset="0"/>
                          <a:cs typeface="Arial" pitchFamily="34" charset="0"/>
                        </a:rPr>
                        <a:t>15</a:t>
                      </a: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sym typeface="Symbol"/>
                        </a:rPr>
                        <a:t>0,15</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0,85</a:t>
                      </a:r>
                      <a:r>
                        <a:rPr lang="pt-BR" sz="1200" baseline="0" dirty="0">
                          <a:solidFill>
                            <a:schemeClr val="bg1"/>
                          </a:solidFill>
                          <a:latin typeface="Arial" pitchFamily="34" charset="0"/>
                          <a:cs typeface="Arial" pitchFamily="34" charset="0"/>
                        </a:rPr>
                        <a:t> + 0,15 = 1,00</a:t>
                      </a:r>
                      <a:endParaRPr lang="pt-BR" sz="1200" dirty="0">
                        <a:solidFill>
                          <a:schemeClr val="bg1"/>
                        </a:solidFill>
                        <a:latin typeface="Arial" pitchFamily="34" charset="0"/>
                        <a:cs typeface="Arial" pitchFamily="34" charset="0"/>
                      </a:endParaRPr>
                    </a:p>
                  </a:txBody>
                  <a:tcPr>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200" dirty="0">
                          <a:solidFill>
                            <a:schemeClr val="bg1"/>
                          </a:solidFill>
                          <a:latin typeface="Arial" pitchFamily="34" charset="0"/>
                          <a:cs typeface="Arial" pitchFamily="34" charset="0"/>
                        </a:rPr>
                        <a:t>86 a 100</a:t>
                      </a:r>
                    </a:p>
                  </a:txBody>
                  <a:tcPr>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37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18</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285750" y="1194618"/>
            <a:ext cx="6858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r>
              <a:rPr lang="pt-BR" b="1" dirty="0"/>
              <a:t>Passo #04. Gerando os números aleatórios</a:t>
            </a:r>
            <a:r>
              <a:rPr lang="pt-BR" dirty="0"/>
              <a:t> </a:t>
            </a:r>
          </a:p>
          <a:p>
            <a:pPr algn="just" eaLnBrk="1" hangingPunct="1">
              <a:spcAft>
                <a:spcPts val="600"/>
              </a:spcAft>
            </a:pPr>
            <a:r>
              <a:rPr lang="pt-BR" dirty="0"/>
              <a:t>Os números aleatórios podem ser gerados para problemas de simulação de várias formas. Se um problema </a:t>
            </a:r>
            <a:r>
              <a:rPr lang="pt-BR" u="sng" dirty="0"/>
              <a:t>é muito grande</a:t>
            </a:r>
            <a:r>
              <a:rPr lang="pt-BR" dirty="0"/>
              <a:t> e o processo estudado envolve diversas tentativas de simulação, usamos planilhas eletrônicas e programas especializados para esta finalidade. </a:t>
            </a:r>
          </a:p>
          <a:p>
            <a:pPr algn="just" eaLnBrk="1" hangingPunct="1">
              <a:spcAft>
                <a:spcPts val="600"/>
              </a:spcAft>
            </a:pPr>
            <a:r>
              <a:rPr lang="pt-BR" dirty="0"/>
              <a:t>Se a simulação tiver que ser feita manualmente, assim como estamos fazendo neste momento, você pode utilizar uma tabela de dígitos aleatórios, como a que apresentamos, a seguir:</a:t>
            </a:r>
          </a:p>
        </p:txBody>
      </p:sp>
      <p:sp>
        <p:nvSpPr>
          <p:cNvPr id="9" name="Text Box 2"/>
          <p:cNvSpPr txBox="1">
            <a:spLocks noChangeArrowheads="1"/>
          </p:cNvSpPr>
          <p:nvPr/>
        </p:nvSpPr>
        <p:spPr bwMode="auto">
          <a:xfrm>
            <a:off x="7500938" y="2563837"/>
            <a:ext cx="1357312" cy="600075"/>
          </a:xfrm>
          <a:prstGeom prst="rect">
            <a:avLst/>
          </a:prstGeom>
          <a:noFill/>
          <a:ln w="9525">
            <a:solidFill>
              <a:srgbClr val="000000"/>
            </a:solidFill>
            <a:miter lim="800000"/>
            <a:headEnd/>
            <a:tailEnd/>
          </a:ln>
        </p:spPr>
        <p:txBody>
          <a:bodyPr anchor="ctr"/>
          <a:lstStyle/>
          <a:p>
            <a:pPr>
              <a:spcAft>
                <a:spcPts val="1000"/>
              </a:spcAft>
              <a:defRPr/>
            </a:pPr>
            <a:r>
              <a:rPr lang="pt-BR" sz="1400" dirty="0">
                <a:latin typeface="+mn-lt"/>
                <a:cs typeface="+mn-cs"/>
              </a:rPr>
              <a:t>Forma Eletrônica</a:t>
            </a:r>
          </a:p>
        </p:txBody>
      </p:sp>
      <p:sp>
        <p:nvSpPr>
          <p:cNvPr id="13" name="AutoShape 3"/>
          <p:cNvSpPr>
            <a:spLocks noChangeArrowheads="1"/>
          </p:cNvSpPr>
          <p:nvPr/>
        </p:nvSpPr>
        <p:spPr bwMode="auto">
          <a:xfrm>
            <a:off x="7143750" y="2701949"/>
            <a:ext cx="285750" cy="323850"/>
          </a:xfrm>
          <a:prstGeom prst="leftArrow">
            <a:avLst>
              <a:gd name="adj1" fmla="val 50000"/>
              <a:gd name="adj2" fmla="val 25000"/>
            </a:avLst>
          </a:prstGeom>
          <a:solidFill>
            <a:srgbClr val="FBD4B4"/>
          </a:solidFill>
          <a:ln w="9525">
            <a:solidFill>
              <a:srgbClr val="974706"/>
            </a:solidFill>
            <a:miter lim="800000"/>
            <a:headEnd/>
            <a:tailEnd/>
          </a:ln>
        </p:spPr>
        <p:txBody>
          <a:bodyPr/>
          <a:lstStyle/>
          <a:p>
            <a:endParaRPr lang="pt-BR"/>
          </a:p>
        </p:txBody>
      </p:sp>
      <p:sp>
        <p:nvSpPr>
          <p:cNvPr id="14" name="Text Box 2"/>
          <p:cNvSpPr txBox="1">
            <a:spLocks noChangeArrowheads="1"/>
          </p:cNvSpPr>
          <p:nvPr/>
        </p:nvSpPr>
        <p:spPr bwMode="auto">
          <a:xfrm>
            <a:off x="7500938" y="4365104"/>
            <a:ext cx="1357312" cy="600075"/>
          </a:xfrm>
          <a:prstGeom prst="rect">
            <a:avLst/>
          </a:prstGeom>
          <a:noFill/>
          <a:ln w="9525">
            <a:solidFill>
              <a:srgbClr val="000000"/>
            </a:solidFill>
            <a:miter lim="800000"/>
            <a:headEnd/>
            <a:tailEnd/>
          </a:ln>
        </p:spPr>
        <p:txBody>
          <a:bodyPr anchor="ctr"/>
          <a:lstStyle/>
          <a:p>
            <a:pPr>
              <a:spcAft>
                <a:spcPts val="1000"/>
              </a:spcAft>
              <a:defRPr/>
            </a:pPr>
            <a:r>
              <a:rPr lang="pt-BR" sz="1400" dirty="0">
                <a:latin typeface="+mn-lt"/>
                <a:cs typeface="+mn-cs"/>
              </a:rPr>
              <a:t>Forma Manual</a:t>
            </a:r>
          </a:p>
        </p:txBody>
      </p:sp>
      <p:sp>
        <p:nvSpPr>
          <p:cNvPr id="15" name="AutoShape 3"/>
          <p:cNvSpPr>
            <a:spLocks noChangeArrowheads="1"/>
          </p:cNvSpPr>
          <p:nvPr/>
        </p:nvSpPr>
        <p:spPr bwMode="auto">
          <a:xfrm>
            <a:off x="7143750" y="4503216"/>
            <a:ext cx="285750" cy="323850"/>
          </a:xfrm>
          <a:prstGeom prst="leftArrow">
            <a:avLst>
              <a:gd name="adj1" fmla="val 50000"/>
              <a:gd name="adj2" fmla="val 25000"/>
            </a:avLst>
          </a:prstGeom>
          <a:solidFill>
            <a:srgbClr val="FBD4B4"/>
          </a:solidFill>
          <a:ln w="9525">
            <a:solidFill>
              <a:srgbClr val="974706"/>
            </a:solidFill>
            <a:miter lim="800000"/>
            <a:headEnd/>
            <a:tailEnd/>
          </a:ln>
        </p:spPr>
        <p:txBody>
          <a:bodyPr/>
          <a:lstStyle/>
          <a:p>
            <a:endParaRPr lang="pt-BR"/>
          </a:p>
        </p:txBody>
      </p:sp>
    </p:spTree>
    <p:extLst>
      <p:ext uri="{BB962C8B-B14F-4D97-AF65-F5344CB8AC3E}">
        <p14:creationId xmlns:p14="http://schemas.microsoft.com/office/powerpoint/2010/main" val="32237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sz="2800"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19</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214313" y="4653136"/>
            <a:ext cx="8715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2000" dirty="0"/>
              <a:t>Uma outra forma ainda, seria colocar 100 bolinhas em uma urna e numerá-las com as demandas diárias, respeitando as frequências relativas. Trinta bolinhas seriam marcadas com o número 10, outras 30 com o número 11 e as 40 restantes com o número 12. Cada vez que retirássemos uma bola da urna, ao acaso, estaríamos </a:t>
            </a:r>
            <a:r>
              <a:rPr lang="pt-BR" sz="2000" dirty="0">
                <a:effectLst>
                  <a:outerShdw blurRad="38100" dist="38100" dir="2700000" algn="tl">
                    <a:srgbClr val="000000">
                      <a:alpha val="43137"/>
                    </a:srgbClr>
                  </a:outerShdw>
                </a:effectLst>
              </a:rPr>
              <a:t>simulando</a:t>
            </a:r>
            <a:r>
              <a:rPr lang="pt-BR" sz="2000" dirty="0"/>
              <a:t> uma variável (tempo de atendimento.</a:t>
            </a:r>
          </a:p>
        </p:txBody>
      </p:sp>
      <p:sp>
        <p:nvSpPr>
          <p:cNvPr id="9" name="CaixaDeTexto 3"/>
          <p:cNvSpPr txBox="1">
            <a:spLocks noChangeArrowheads="1"/>
          </p:cNvSpPr>
          <p:nvPr/>
        </p:nvSpPr>
        <p:spPr bwMode="auto">
          <a:xfrm>
            <a:off x="246831" y="836712"/>
            <a:ext cx="8429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i="1" dirty="0"/>
              <a:t>É fácil gerar números aleatórios de cabeça?</a:t>
            </a:r>
            <a:endParaRPr lang="pt-BR" dirty="0"/>
          </a:p>
          <a:p>
            <a:pPr eaLnBrk="1" hangingPunct="1"/>
            <a:endParaRPr lang="pt-BR" dirty="0"/>
          </a:p>
        </p:txBody>
      </p:sp>
      <p:sp>
        <p:nvSpPr>
          <p:cNvPr id="13" name="Text Box 11"/>
          <p:cNvSpPr txBox="1">
            <a:spLocks noChangeArrowheads="1"/>
          </p:cNvSpPr>
          <p:nvPr/>
        </p:nvSpPr>
        <p:spPr>
          <a:xfrm>
            <a:off x="73025" y="1503040"/>
            <a:ext cx="8642350" cy="1493912"/>
          </a:xfrm>
          <a:prstGeom prst="rect">
            <a:avLst/>
          </a:prstGeom>
          <a:noFill/>
          <a:ln/>
        </p:spPr>
        <p:txBody>
          <a:bodyPr/>
          <a:lstStyle/>
          <a:p>
            <a:pPr marL="609600" indent="-609600">
              <a:spcBef>
                <a:spcPct val="60000"/>
              </a:spcBef>
              <a:buClr>
                <a:srgbClr val="003366"/>
              </a:buClr>
              <a:buFont typeface="Wingdings" pitchFamily="2" charset="2"/>
              <a:buAutoNum type="arabicPeriod"/>
              <a:defRPr/>
            </a:pPr>
            <a:r>
              <a:rPr lang="pt-BR" kern="0" dirty="0">
                <a:latin typeface="+mn-lt"/>
                <a:cs typeface="+mn-cs"/>
              </a:rPr>
              <a:t>Cada estudante deve anotar um número entre </a:t>
            </a:r>
            <a:r>
              <a:rPr lang="pt-BR" kern="0" dirty="0">
                <a:solidFill>
                  <a:srgbClr val="0066FF"/>
                </a:solidFill>
                <a:latin typeface="+mn-lt"/>
                <a:cs typeface="+mn-cs"/>
              </a:rPr>
              <a:t>0 e  9</a:t>
            </a:r>
            <a:r>
              <a:rPr lang="pt-BR" kern="0" dirty="0">
                <a:latin typeface="+mn-lt"/>
                <a:cs typeface="+mn-cs"/>
              </a:rPr>
              <a:t> em um pedaço de papel.</a:t>
            </a:r>
          </a:p>
          <a:p>
            <a:pPr marL="609600" indent="-609600">
              <a:spcBef>
                <a:spcPct val="60000"/>
              </a:spcBef>
              <a:buClr>
                <a:srgbClr val="003366"/>
              </a:buClr>
              <a:buFont typeface="Wingdings" pitchFamily="2" charset="2"/>
              <a:buAutoNum type="arabicPeriod"/>
              <a:defRPr/>
            </a:pPr>
            <a:r>
              <a:rPr lang="pt-BR" kern="0" dirty="0">
                <a:latin typeface="+mn-lt"/>
                <a:cs typeface="+mn-cs"/>
              </a:rPr>
              <a:t>Qual o número que </a:t>
            </a:r>
            <a:r>
              <a:rPr lang="pt-BR" kern="0" dirty="0">
                <a:solidFill>
                  <a:srgbClr val="0066FF"/>
                </a:solidFill>
                <a:latin typeface="+mn-lt"/>
                <a:cs typeface="+mn-cs"/>
              </a:rPr>
              <a:t>mais ocorreu?</a:t>
            </a:r>
          </a:p>
        </p:txBody>
      </p:sp>
      <p:sp>
        <p:nvSpPr>
          <p:cNvPr id="14" name="AutoShape 2"/>
          <p:cNvSpPr>
            <a:spLocks noChangeArrowheads="1"/>
          </p:cNvSpPr>
          <p:nvPr/>
        </p:nvSpPr>
        <p:spPr bwMode="auto">
          <a:xfrm>
            <a:off x="6034409" y="2276872"/>
            <a:ext cx="2786063" cy="2541588"/>
          </a:xfrm>
          <a:prstGeom prst="irregularSeal1">
            <a:avLst/>
          </a:prstGeom>
          <a:solidFill>
            <a:srgbClr val="FF0000"/>
          </a:solidFill>
          <a:ln w="38100">
            <a:solidFill>
              <a:srgbClr val="800000"/>
            </a:solidFill>
            <a:miter lim="800000"/>
            <a:headEnd/>
            <a:tailEnd/>
          </a:ln>
        </p:spPr>
        <p:txBody>
          <a:bodyPr wrap="none" anchor="ctr"/>
          <a:lstStyle/>
          <a:p>
            <a:pPr algn="ctr" eaLnBrk="0" hangingPunct="0"/>
            <a:r>
              <a:rPr lang="pt-BR" sz="15000" b="1" dirty="0">
                <a:latin typeface="Tahoma" pitchFamily="34" charset="0"/>
              </a:rPr>
              <a:t>7</a:t>
            </a:r>
          </a:p>
        </p:txBody>
      </p:sp>
      <p:sp>
        <p:nvSpPr>
          <p:cNvPr id="15" name="CaixaDeTexto 14"/>
          <p:cNvSpPr txBox="1">
            <a:spLocks noChangeArrowheads="1"/>
          </p:cNvSpPr>
          <p:nvPr/>
        </p:nvSpPr>
        <p:spPr bwMode="auto">
          <a:xfrm>
            <a:off x="214313" y="3068960"/>
            <a:ext cx="61578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dirty="0"/>
              <a:t>Como produzir números aleatórios ?</a:t>
            </a:r>
          </a:p>
          <a:p>
            <a:pPr lvl="1" eaLnBrk="1" hangingPunct="1"/>
            <a:r>
              <a:rPr lang="pt-BR" sz="1600" dirty="0"/>
              <a:t>Dispositivos físicos (Ex. dados, roleta, moeda etc.)</a:t>
            </a:r>
          </a:p>
          <a:p>
            <a:pPr lvl="1" eaLnBrk="1" hangingPunct="1"/>
            <a:r>
              <a:rPr lang="pt-BR" sz="1600" dirty="0"/>
              <a:t>Tabela de números aleatórios (livros)</a:t>
            </a:r>
          </a:p>
          <a:p>
            <a:pPr lvl="1" eaLnBrk="1" hangingPunct="1"/>
            <a:r>
              <a:rPr lang="pt-BR" sz="1600" dirty="0"/>
              <a:t>Processos matemáticos</a:t>
            </a:r>
          </a:p>
          <a:p>
            <a:pPr marL="447675" eaLnBrk="1" hangingPunct="1"/>
            <a:r>
              <a:rPr lang="pt-BR" sz="1600" dirty="0"/>
              <a:t>No Excel:  </a:t>
            </a:r>
            <a:r>
              <a:rPr lang="pt-BR" sz="1600" dirty="0">
                <a:solidFill>
                  <a:srgbClr val="0066FF"/>
                </a:solidFill>
              </a:rPr>
              <a:t>“=ALEATORIO()”</a:t>
            </a:r>
            <a:r>
              <a:rPr lang="pt-BR" sz="1600" dirty="0"/>
              <a:t>  (gera um número aleatório maior ou igual a 0 e menor do que 1)</a:t>
            </a:r>
          </a:p>
        </p:txBody>
      </p:sp>
    </p:spTree>
    <p:extLst>
      <p:ext uri="{BB962C8B-B14F-4D97-AF65-F5344CB8AC3E}">
        <p14:creationId xmlns:p14="http://schemas.microsoft.com/office/powerpoint/2010/main" val="415990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xEl>
                                              <p:pRg st="1" end="1"/>
                                            </p:txEl>
                                          </p:spTgt>
                                        </p:tgtEl>
                                        <p:attrNameLst>
                                          <p:attrName>style.visibility</p:attrName>
                                        </p:attrNameLst>
                                      </p:cBhvr>
                                      <p:to>
                                        <p:strVal val="visible"/>
                                      </p:to>
                                    </p:set>
                                    <p:anim calcmode="discrete" valueType="clr">
                                      <p:cBhvr override="childStyle">
                                        <p:cTn id="14" dur="80"/>
                                        <p:tgtEl>
                                          <p:spTgt spid="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3">
                                            <p:txEl>
                                              <p:pRg st="1" end="1"/>
                                            </p:txEl>
                                          </p:spTgt>
                                        </p:tgtEl>
                                        <p:attrNameLst>
                                          <p:attrName>fill.type</p:attrName>
                                        </p:attrNameLst>
                                      </p:cBhvr>
                                      <p:to>
                                        <p:strVal val="solid"/>
                                      </p:to>
                                    </p:set>
                                  </p:childTnLst>
                                </p:cTn>
                              </p:par>
                              <p:par>
                                <p:cTn id="17" presetID="4" presetClass="entr" presetSubtype="32" fill="hold" grpId="0"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box(ou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build="p"/>
      <p:bldP spid="14" grpId="0" animBg="1" autoUpdateAnimBg="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
          <p:cNvSpPr txBox="1">
            <a:spLocks noChangeArrowheads="1"/>
          </p:cNvSpPr>
          <p:nvPr/>
        </p:nvSpPr>
        <p:spPr bwMode="auto">
          <a:xfrm>
            <a:off x="1716998" y="-1"/>
            <a:ext cx="74270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pt-BR" sz="4000" b="1" dirty="0">
                <a:solidFill>
                  <a:srgbClr val="002060"/>
                </a:solidFill>
              </a:rPr>
              <a:t>O Uso de </a:t>
            </a:r>
            <a:r>
              <a:rPr lang="pt-BR" sz="4000" b="1" i="1" dirty="0">
                <a:solidFill>
                  <a:srgbClr val="002060"/>
                </a:solidFill>
              </a:rPr>
              <a:t>Simulações</a:t>
            </a:r>
            <a:r>
              <a:rPr lang="pt-BR" sz="4000" b="1" dirty="0">
                <a:solidFill>
                  <a:srgbClr val="002060"/>
                </a:solidFill>
              </a:rPr>
              <a:t> nas Tomadas de Decisões</a:t>
            </a:r>
          </a:p>
        </p:txBody>
      </p:sp>
      <p:sp>
        <p:nvSpPr>
          <p:cNvPr id="9" name="CaixaDeTexto 8"/>
          <p:cNvSpPr txBox="1">
            <a:spLocks noChangeArrowheads="1"/>
          </p:cNvSpPr>
          <p:nvPr/>
        </p:nvSpPr>
        <p:spPr bwMode="auto">
          <a:xfrm>
            <a:off x="142875" y="4149080"/>
            <a:ext cx="8425061"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2000" b="1" dirty="0"/>
              <a:t>Considerações iniciais</a:t>
            </a:r>
          </a:p>
          <a:p>
            <a:pPr algn="just" eaLnBrk="1" hangingPunct="1"/>
            <a:r>
              <a:rPr lang="pt-BR" sz="1400" dirty="0"/>
              <a:t>	Tomar decisões baseadas em critérios científicos e racionais exige como aliados a </a:t>
            </a:r>
            <a:r>
              <a:rPr lang="pt-BR" sz="1400" i="1" dirty="0"/>
              <a:t>Matemática</a:t>
            </a:r>
            <a:r>
              <a:rPr lang="pt-BR" sz="1400" dirty="0"/>
              <a:t>, a </a:t>
            </a:r>
            <a:r>
              <a:rPr lang="pt-BR" sz="1400" i="1" dirty="0"/>
              <a:t>Estatística</a:t>
            </a:r>
            <a:r>
              <a:rPr lang="pt-BR" sz="1400" dirty="0"/>
              <a:t> e a </a:t>
            </a:r>
            <a:r>
              <a:rPr lang="pt-BR" sz="1400" i="1" dirty="0"/>
              <a:t>Informática Aplicada</a:t>
            </a:r>
            <a:r>
              <a:rPr lang="pt-BR" sz="1400" dirty="0"/>
              <a:t>.</a:t>
            </a:r>
          </a:p>
          <a:p>
            <a:pPr algn="just" eaLnBrk="1" hangingPunct="1"/>
            <a:r>
              <a:rPr lang="pt-BR" sz="1400" dirty="0"/>
              <a:t>	A nossa caminhada, onde será enfatizada a importância dos modelos matemáticos no processo de tomada de decisão, está dividida em dois momentos:</a:t>
            </a:r>
          </a:p>
          <a:p>
            <a:pPr algn="just" eaLnBrk="1" hangingPunct="1"/>
            <a:r>
              <a:rPr lang="pt-BR" sz="1400" i="1" dirty="0"/>
              <a:t>1º Momento </a:t>
            </a:r>
            <a:r>
              <a:rPr lang="pt-BR" sz="1400" dirty="0"/>
              <a:t>– Buscaremos entender melhor o conceito de modelagem, seus campos de aplicações e a técnica da simulação, usando o método de Monte Carlo</a:t>
            </a:r>
          </a:p>
          <a:p>
            <a:pPr algn="just" eaLnBrk="1" hangingPunct="1"/>
            <a:r>
              <a:rPr lang="pt-BR" sz="1400" i="1" dirty="0"/>
              <a:t>2º Momento </a:t>
            </a:r>
            <a:r>
              <a:rPr lang="pt-BR" sz="1400" dirty="0"/>
              <a:t>– Aprofundaremos as técnicas de modelagem, utilizando planilhas eletrônicas que utiliza ferramentas eletrônicas mais específicas como o Solver do Excel e o Lindo, o Crystal Ball da Oracle e o @</a:t>
            </a:r>
            <a:r>
              <a:rPr lang="pt-BR" sz="1400" dirty="0" err="1"/>
              <a:t>risk</a:t>
            </a:r>
            <a:r>
              <a:rPr lang="pt-BR" sz="1400" dirty="0"/>
              <a:t> da </a:t>
            </a:r>
            <a:r>
              <a:rPr lang="pt-BR" sz="1400" dirty="0" err="1"/>
              <a:t>Palisade</a:t>
            </a:r>
            <a:r>
              <a:rPr lang="pt-BR" sz="1400" dirty="0"/>
              <a:t>. </a:t>
            </a:r>
          </a:p>
        </p:txBody>
      </p:sp>
      <p:sp>
        <p:nvSpPr>
          <p:cNvPr id="13" name="CaixaDeTexto 12"/>
          <p:cNvSpPr txBox="1">
            <a:spLocks noChangeArrowheads="1"/>
          </p:cNvSpPr>
          <p:nvPr/>
        </p:nvSpPr>
        <p:spPr bwMode="auto">
          <a:xfrm>
            <a:off x="71437" y="1214750"/>
            <a:ext cx="8929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0"/>
              </a:spcAft>
            </a:pPr>
            <a:r>
              <a:rPr lang="pt-BR" sz="2000" b="1" dirty="0"/>
              <a:t>Objetivos:</a:t>
            </a:r>
          </a:p>
          <a:p>
            <a:pPr algn="just" eaLnBrk="1" hangingPunct="1">
              <a:spcAft>
                <a:spcPts val="0"/>
              </a:spcAft>
            </a:pPr>
            <a:r>
              <a:rPr lang="pt-BR" sz="2000" dirty="0"/>
              <a:t>Ao final deste capítulo, esperamos que você seja capaz de:</a:t>
            </a:r>
          </a:p>
          <a:p>
            <a:pPr algn="just" eaLnBrk="1" hangingPunct="1">
              <a:spcAft>
                <a:spcPts val="0"/>
              </a:spcAft>
              <a:buFont typeface="Arial" pitchFamily="34" charset="0"/>
              <a:buChar char="•"/>
            </a:pPr>
            <a:r>
              <a:rPr lang="pt-BR" sz="2000" dirty="0"/>
              <a:t> Entender a importância dos </a:t>
            </a:r>
            <a:r>
              <a:rPr lang="pt-BR" sz="2000" b="1" dirty="0"/>
              <a:t>modelos matemáticos</a:t>
            </a:r>
            <a:r>
              <a:rPr lang="pt-BR" sz="2000" dirty="0"/>
              <a:t> na </a:t>
            </a:r>
            <a:r>
              <a:rPr lang="pt-BR" sz="2000" i="1" dirty="0"/>
              <a:t>tomada de decisão</a:t>
            </a:r>
            <a:r>
              <a:rPr lang="pt-BR" sz="2000" dirty="0"/>
              <a:t>;</a:t>
            </a:r>
          </a:p>
          <a:p>
            <a:pPr algn="just" eaLnBrk="1" hangingPunct="1">
              <a:spcAft>
                <a:spcPts val="0"/>
              </a:spcAft>
              <a:buFont typeface="Arial" pitchFamily="34" charset="0"/>
              <a:buChar char="•"/>
            </a:pPr>
            <a:r>
              <a:rPr lang="pt-BR" sz="2000" dirty="0"/>
              <a:t> Compreender o método de </a:t>
            </a:r>
            <a:r>
              <a:rPr lang="pt-BR" sz="2000" b="1" dirty="0"/>
              <a:t>Simulação de Monte Carlo</a:t>
            </a:r>
            <a:r>
              <a:rPr lang="pt-BR" sz="2000" dirty="0"/>
              <a:t> e sua utilização na </a:t>
            </a:r>
            <a:r>
              <a:rPr lang="pt-BR" sz="2000" i="1" dirty="0"/>
              <a:t>tomada de decisão</a:t>
            </a:r>
            <a:r>
              <a:rPr lang="pt-BR" sz="2000" dirty="0"/>
              <a:t>;</a:t>
            </a:r>
          </a:p>
          <a:p>
            <a:pPr algn="just" eaLnBrk="1" hangingPunct="1">
              <a:spcAft>
                <a:spcPts val="0"/>
              </a:spcAft>
              <a:buFont typeface="Arial" pitchFamily="34" charset="0"/>
              <a:buChar char="•"/>
            </a:pPr>
            <a:r>
              <a:rPr lang="pt-BR" sz="2000" dirty="0"/>
              <a:t> Identificar </a:t>
            </a:r>
            <a:r>
              <a:rPr lang="pt-BR" sz="2000" b="1" dirty="0"/>
              <a:t>problemas de gestão</a:t>
            </a:r>
            <a:r>
              <a:rPr lang="pt-BR" sz="2000" dirty="0"/>
              <a:t> passíveis de serem resolvidos com fatos científicos;</a:t>
            </a:r>
          </a:p>
          <a:p>
            <a:pPr algn="just" eaLnBrk="1" hangingPunct="1">
              <a:spcAft>
                <a:spcPts val="0"/>
              </a:spcAft>
              <a:buFont typeface="Arial" pitchFamily="34" charset="0"/>
              <a:buChar char="•"/>
            </a:pPr>
            <a:r>
              <a:rPr lang="pt-BR" sz="2000" dirty="0"/>
              <a:t> Assumir os </a:t>
            </a:r>
            <a:r>
              <a:rPr lang="pt-BR" sz="2000" b="1" dirty="0"/>
              <a:t>riscos de gestão</a:t>
            </a:r>
            <a:r>
              <a:rPr lang="pt-BR" sz="2000" dirty="0"/>
              <a:t> e lidar eficientemente com eles;</a:t>
            </a:r>
          </a:p>
          <a:p>
            <a:pPr algn="just" eaLnBrk="1" hangingPunct="1">
              <a:spcAft>
                <a:spcPts val="0"/>
              </a:spcAft>
              <a:buFont typeface="Arial" pitchFamily="34" charset="0"/>
              <a:buChar char="•"/>
            </a:pPr>
            <a:r>
              <a:rPr lang="pt-BR" sz="2000" dirty="0"/>
              <a:t> Resolver problemas com emprego da </a:t>
            </a:r>
            <a:r>
              <a:rPr lang="pt-BR" sz="2000" b="1" dirty="0"/>
              <a:t>técnica de simulação.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 calcmode="lin" valueType="num">
                                      <p:cBhvr additive="base">
                                        <p:cTn id="3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 calcmode="lin" valueType="num">
                                      <p:cBhvr additive="base">
                                        <p:cTn id="4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 calcmode="lin" valueType="num">
                                      <p:cBhvr additive="base">
                                        <p:cTn id="5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 calcmode="lin" valueType="num">
                                      <p:cBhvr additive="base">
                                        <p:cTn id="6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 calcmode="lin" valueType="num">
                                      <p:cBhvr additive="base">
                                        <p:cTn id="68"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9">
                                            <p:txEl>
                                              <p:pRg st="4" end="4"/>
                                            </p:txEl>
                                          </p:spTgt>
                                        </p:tgtEl>
                                        <p:attrNameLst>
                                          <p:attrName>style.visibility</p:attrName>
                                        </p:attrNameLst>
                                      </p:cBhvr>
                                      <p:to>
                                        <p:strVal val="visible"/>
                                      </p:to>
                                    </p:set>
                                    <p:anim calcmode="lin" valueType="num">
                                      <p:cBhvr additive="base">
                                        <p:cTn id="7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20</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3"/>
          <a:stretch>
            <a:fillRect/>
          </a:stretch>
        </p:blipFill>
        <p:spPr>
          <a:xfrm>
            <a:off x="1812526" y="692696"/>
            <a:ext cx="5927826" cy="5878054"/>
          </a:xfrm>
          <a:prstGeom prst="rect">
            <a:avLst/>
          </a:prstGeom>
        </p:spPr>
      </p:pic>
    </p:spTree>
    <p:extLst>
      <p:ext uri="{BB962C8B-B14F-4D97-AF65-F5344CB8AC3E}">
        <p14:creationId xmlns:p14="http://schemas.microsoft.com/office/powerpoint/2010/main" val="3223771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21</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142875" y="692696"/>
            <a:ext cx="8786813"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r>
              <a:rPr lang="pt-BR" b="1" dirty="0"/>
              <a:t>Passo #05. Simulando o experimento</a:t>
            </a:r>
            <a:endParaRPr lang="pt-BR" dirty="0"/>
          </a:p>
          <a:p>
            <a:pPr algn="just" eaLnBrk="1" hangingPunct="1">
              <a:spcAft>
                <a:spcPts val="600"/>
              </a:spcAft>
            </a:pPr>
            <a:r>
              <a:rPr lang="pt-BR" sz="1600" dirty="0"/>
              <a:t>Podemos simular a situação do atendimento na agência do nosso banco, utilizando os </a:t>
            </a:r>
            <a:r>
              <a:rPr lang="pt-BR" sz="1600" i="1" dirty="0"/>
              <a:t>números aleatórios</a:t>
            </a:r>
            <a:r>
              <a:rPr lang="pt-BR" sz="1600" dirty="0"/>
              <a:t> da Tabela 01. Vamos gerar, aleatoriamente, números para </a:t>
            </a:r>
            <a:r>
              <a:rPr lang="pt-BR" sz="1600" u="sng" dirty="0"/>
              <a:t>duas situações</a:t>
            </a:r>
            <a:r>
              <a:rPr lang="pt-BR" sz="1600" dirty="0"/>
              <a:t>, no caso do nosso estudo: </a:t>
            </a:r>
          </a:p>
          <a:p>
            <a:pPr algn="just" eaLnBrk="1" hangingPunct="1">
              <a:spcAft>
                <a:spcPts val="600"/>
              </a:spcAft>
            </a:pPr>
            <a:r>
              <a:rPr lang="pt-BR" sz="1600" dirty="0"/>
              <a:t>1-) chegada à fila do caixa e </a:t>
            </a:r>
          </a:p>
          <a:p>
            <a:pPr algn="just" eaLnBrk="1" hangingPunct="1">
              <a:spcAft>
                <a:spcPts val="600"/>
              </a:spcAft>
            </a:pPr>
            <a:r>
              <a:rPr lang="pt-BR" sz="1600" dirty="0"/>
              <a:t>2-) tempo total de atendimento para cada cliente.</a:t>
            </a:r>
          </a:p>
          <a:p>
            <a:pPr algn="just" eaLnBrk="1" hangingPunct="1">
              <a:spcAft>
                <a:spcPts val="600"/>
              </a:spcAft>
            </a:pPr>
            <a:r>
              <a:rPr lang="pt-BR" sz="1600" dirty="0"/>
              <a:t>Você pode iniciar por </a:t>
            </a:r>
            <a:r>
              <a:rPr lang="pt-BR" sz="1600" u="sng" dirty="0"/>
              <a:t>qualquer</a:t>
            </a:r>
            <a:r>
              <a:rPr lang="pt-BR" sz="1600" dirty="0"/>
              <a:t> número da tabela, mas, para exemplificar, pegaremos os números da primeira coluna para medir o tempo de chegada dos clientes e os da terceira coluna para medir o tempo de atendimento.</a:t>
            </a:r>
          </a:p>
          <a:p>
            <a:pPr eaLnBrk="1" hangingPunct="1"/>
            <a:endParaRPr lang="pt-BR" dirty="0"/>
          </a:p>
        </p:txBody>
      </p:sp>
      <p:sp>
        <p:nvSpPr>
          <p:cNvPr id="13" name="CaixaDeTexto 12"/>
          <p:cNvSpPr txBox="1">
            <a:spLocks noChangeArrowheads="1"/>
          </p:cNvSpPr>
          <p:nvPr/>
        </p:nvSpPr>
        <p:spPr bwMode="auto">
          <a:xfrm>
            <a:off x="2915816" y="3532946"/>
            <a:ext cx="16453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2000" dirty="0"/>
              <a:t>Situação 01</a:t>
            </a:r>
          </a:p>
        </p:txBody>
      </p:sp>
      <p:sp>
        <p:nvSpPr>
          <p:cNvPr id="14" name="CaixaDeTexto 13"/>
          <p:cNvSpPr txBox="1">
            <a:spLocks noChangeArrowheads="1"/>
          </p:cNvSpPr>
          <p:nvPr/>
        </p:nvSpPr>
        <p:spPr bwMode="auto">
          <a:xfrm>
            <a:off x="5862439" y="3532946"/>
            <a:ext cx="15898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2000" dirty="0"/>
              <a:t>Situação 02</a:t>
            </a:r>
          </a:p>
        </p:txBody>
      </p:sp>
      <p:sp>
        <p:nvSpPr>
          <p:cNvPr id="2" name="Seta para baixo 1"/>
          <p:cNvSpPr/>
          <p:nvPr/>
        </p:nvSpPr>
        <p:spPr>
          <a:xfrm>
            <a:off x="3561036" y="3937283"/>
            <a:ext cx="288032" cy="283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baixo 14"/>
          <p:cNvSpPr/>
          <p:nvPr/>
        </p:nvSpPr>
        <p:spPr>
          <a:xfrm>
            <a:off x="6444208" y="3937283"/>
            <a:ext cx="288032" cy="283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6" name="Tabela 15"/>
          <p:cNvGraphicFramePr>
            <a:graphicFrameLocks noGrp="1"/>
          </p:cNvGraphicFramePr>
          <p:nvPr>
            <p:extLst>
              <p:ext uri="{D42A27DB-BD31-4B8C-83A1-F6EECF244321}">
                <p14:modId xmlns:p14="http://schemas.microsoft.com/office/powerpoint/2010/main" val="203110106"/>
              </p:ext>
            </p:extLst>
          </p:nvPr>
        </p:nvGraphicFramePr>
        <p:xfrm>
          <a:off x="858499" y="4221088"/>
          <a:ext cx="6984777" cy="2372360"/>
        </p:xfrm>
        <a:graphic>
          <a:graphicData uri="http://schemas.openxmlformats.org/drawingml/2006/table">
            <a:tbl>
              <a:tblPr firstRow="1" bandRow="1">
                <a:tableStyleId>{5C22544A-7EE6-4342-B048-85BDC9FD1C3A}</a:tableStyleId>
              </a:tblPr>
              <a:tblGrid>
                <a:gridCol w="1258458">
                  <a:extLst>
                    <a:ext uri="{9D8B030D-6E8A-4147-A177-3AD203B41FA5}">
                      <a16:colId xmlns:a16="http://schemas.microsoft.com/office/drawing/2014/main" val="20000"/>
                    </a:ext>
                  </a:extLst>
                </a:gridCol>
                <a:gridCol w="510516">
                  <a:extLst>
                    <a:ext uri="{9D8B030D-6E8A-4147-A177-3AD203B41FA5}">
                      <a16:colId xmlns:a16="http://schemas.microsoft.com/office/drawing/2014/main" val="20001"/>
                    </a:ext>
                  </a:extLst>
                </a:gridCol>
                <a:gridCol w="1044050">
                  <a:extLst>
                    <a:ext uri="{9D8B030D-6E8A-4147-A177-3AD203B41FA5}">
                      <a16:colId xmlns:a16="http://schemas.microsoft.com/office/drawing/2014/main" val="20002"/>
                    </a:ext>
                  </a:extLst>
                </a:gridCol>
                <a:gridCol w="1332484">
                  <a:extLst>
                    <a:ext uri="{9D8B030D-6E8A-4147-A177-3AD203B41FA5}">
                      <a16:colId xmlns:a16="http://schemas.microsoft.com/office/drawing/2014/main" val="20003"/>
                    </a:ext>
                  </a:extLst>
                </a:gridCol>
                <a:gridCol w="535013">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370840">
                <a:tc>
                  <a:txBody>
                    <a:bodyPr/>
                    <a:lstStyle/>
                    <a:p>
                      <a:r>
                        <a:rPr lang="pt-BR" sz="1400" dirty="0">
                          <a:latin typeface="Arial" pitchFamily="34" charset="0"/>
                          <a:cs typeface="Arial" pitchFamily="34" charset="0"/>
                        </a:rPr>
                        <a:t>Cliente</a:t>
                      </a:r>
                    </a:p>
                  </a:txBody>
                  <a:tcPr>
                    <a:solidFill>
                      <a:schemeClr val="tx1"/>
                    </a:solidFill>
                  </a:tcPr>
                </a:tc>
                <a:tc>
                  <a:txBody>
                    <a:bodyPr/>
                    <a:lstStyle/>
                    <a:p>
                      <a:endParaRPr lang="pt-BR" sz="1400" dirty="0">
                        <a:latin typeface="Arial" pitchFamily="34" charset="0"/>
                        <a:cs typeface="Arial" pitchFamily="34" charset="0"/>
                      </a:endParaRPr>
                    </a:p>
                  </a:txBody>
                  <a:tcPr>
                    <a:solidFill>
                      <a:schemeClr val="accent1">
                        <a:lumMod val="75000"/>
                      </a:schemeClr>
                    </a:solidFill>
                  </a:tcPr>
                </a:tc>
                <a:tc>
                  <a:txBody>
                    <a:bodyPr/>
                    <a:lstStyle/>
                    <a:p>
                      <a:r>
                        <a:rPr lang="pt-BR" sz="1400" dirty="0">
                          <a:latin typeface="Arial" pitchFamily="34" charset="0"/>
                          <a:cs typeface="Arial" pitchFamily="34" charset="0"/>
                        </a:rPr>
                        <a:t>Número Aleatório</a:t>
                      </a:r>
                    </a:p>
                  </a:txBody>
                  <a:tcPr>
                    <a:solidFill>
                      <a:srgbClr val="C00000"/>
                    </a:solidFill>
                  </a:tcPr>
                </a:tc>
                <a:tc>
                  <a:txBody>
                    <a:bodyPr/>
                    <a:lstStyle/>
                    <a:p>
                      <a:pPr algn="ctr"/>
                      <a:r>
                        <a:rPr lang="pt-BR" sz="1400" dirty="0">
                          <a:latin typeface="Arial" pitchFamily="34" charset="0"/>
                          <a:cs typeface="Arial" pitchFamily="34" charset="0"/>
                        </a:rPr>
                        <a:t>Intervalo</a:t>
                      </a:r>
                      <a:r>
                        <a:rPr lang="pt-BR" sz="1400" baseline="0" dirty="0">
                          <a:latin typeface="Arial" pitchFamily="34" charset="0"/>
                          <a:cs typeface="Arial" pitchFamily="34" charset="0"/>
                        </a:rPr>
                        <a:t> de Chegada</a:t>
                      </a:r>
                      <a:endParaRPr lang="pt-BR" sz="1400" dirty="0">
                        <a:latin typeface="Arial" pitchFamily="34" charset="0"/>
                        <a:cs typeface="Arial" pitchFamily="34" charset="0"/>
                      </a:endParaRPr>
                    </a:p>
                  </a:txBody>
                  <a:tcPr>
                    <a:solidFill>
                      <a:srgbClr val="C00000"/>
                    </a:solidFill>
                  </a:tcPr>
                </a:tc>
                <a:tc>
                  <a:txBody>
                    <a:bodyPr/>
                    <a:lstStyle/>
                    <a:p>
                      <a:endParaRPr lang="pt-BR" sz="1400" dirty="0">
                        <a:latin typeface="Arial" pitchFamily="34" charset="0"/>
                        <a:cs typeface="Arial" pitchFamily="34" charset="0"/>
                      </a:endParaRPr>
                    </a:p>
                  </a:txBody>
                  <a:tcPr>
                    <a:solidFill>
                      <a:schemeClr val="accent5">
                        <a:lumMod val="50000"/>
                      </a:schemeClr>
                    </a:solidFill>
                  </a:tcPr>
                </a:tc>
                <a:tc>
                  <a:txBody>
                    <a:bodyPr/>
                    <a:lstStyle/>
                    <a:p>
                      <a:r>
                        <a:rPr lang="pt-BR" sz="1400" dirty="0">
                          <a:latin typeface="Arial" pitchFamily="34" charset="0"/>
                          <a:cs typeface="Arial" pitchFamily="34" charset="0"/>
                        </a:rPr>
                        <a:t>Número Aleatório</a:t>
                      </a:r>
                    </a:p>
                  </a:txBody>
                  <a:tcPr>
                    <a:solidFill>
                      <a:schemeClr val="accent6">
                        <a:lumMod val="50000"/>
                      </a:schemeClr>
                    </a:solidFill>
                  </a:tcPr>
                </a:tc>
                <a:tc>
                  <a:txBody>
                    <a:bodyPr/>
                    <a:lstStyle/>
                    <a:p>
                      <a:r>
                        <a:rPr lang="pt-BR" sz="1400" dirty="0">
                          <a:latin typeface="Arial" pitchFamily="34" charset="0"/>
                          <a:cs typeface="Arial" pitchFamily="34" charset="0"/>
                        </a:rPr>
                        <a:t>Tempo de Atendimento</a:t>
                      </a:r>
                    </a:p>
                  </a:txBody>
                  <a:tcPr>
                    <a:solidFill>
                      <a:schemeClr val="accent6">
                        <a:lumMod val="50000"/>
                      </a:schemeClr>
                    </a:solidFill>
                  </a:tcPr>
                </a:tc>
                <a:extLst>
                  <a:ext uri="{0D108BD9-81ED-4DB2-BD59-A6C34878D82A}">
                    <a16:rowId xmlns:a16="http://schemas.microsoft.com/office/drawing/2014/main" val="10000"/>
                  </a:ext>
                </a:extLst>
              </a:tr>
              <a:tr h="370840">
                <a:tc>
                  <a:txBody>
                    <a:bodyPr/>
                    <a:lstStyle/>
                    <a:p>
                      <a:pPr algn="ctr"/>
                      <a:r>
                        <a:rPr lang="pt-BR" sz="1400" dirty="0">
                          <a:latin typeface="Arial" pitchFamily="34" charset="0"/>
                          <a:cs typeface="Arial" pitchFamily="34" charset="0"/>
                        </a:rPr>
                        <a:t>1</a:t>
                      </a:r>
                    </a:p>
                  </a:txBody>
                  <a:tcPr>
                    <a:solidFill>
                      <a:schemeClr val="bg1">
                        <a:lumMod val="65000"/>
                      </a:schemeClr>
                    </a:solidFill>
                  </a:tcPr>
                </a:tc>
                <a:tc>
                  <a:txBody>
                    <a:bodyPr/>
                    <a:lstStyle/>
                    <a:p>
                      <a:endParaRPr lang="pt-BR" sz="1400" dirty="0">
                        <a:latin typeface="Arial" pitchFamily="34" charset="0"/>
                        <a:cs typeface="Arial" pitchFamily="34" charset="0"/>
                      </a:endParaRPr>
                    </a:p>
                  </a:txBody>
                  <a:tcPr>
                    <a:solidFill>
                      <a:schemeClr val="accent1">
                        <a:lumMod val="75000"/>
                      </a:schemeClr>
                    </a:solidFill>
                  </a:tcPr>
                </a:tc>
                <a:tc>
                  <a:txBody>
                    <a:bodyPr/>
                    <a:lstStyle/>
                    <a:p>
                      <a:pPr algn="ctr"/>
                      <a:r>
                        <a:rPr lang="pt-BR" sz="1400" dirty="0">
                          <a:solidFill>
                            <a:schemeClr val="bg1"/>
                          </a:solidFill>
                          <a:latin typeface="Arial" pitchFamily="34" charset="0"/>
                          <a:cs typeface="Arial" pitchFamily="34" charset="0"/>
                        </a:rPr>
                        <a:t>82</a:t>
                      </a:r>
                    </a:p>
                  </a:txBody>
                  <a:tcPr>
                    <a:solidFill>
                      <a:schemeClr val="accent6">
                        <a:lumMod val="50000"/>
                      </a:schemeClr>
                    </a:solidFill>
                  </a:tcPr>
                </a:tc>
                <a:tc>
                  <a:txBody>
                    <a:bodyPr/>
                    <a:lstStyle/>
                    <a:p>
                      <a:pPr algn="ctr"/>
                      <a:r>
                        <a:rPr lang="pt-BR" sz="1400" dirty="0">
                          <a:solidFill>
                            <a:schemeClr val="bg1"/>
                          </a:solidFill>
                          <a:latin typeface="Arial" pitchFamily="34" charset="0"/>
                          <a:cs typeface="Arial" pitchFamily="34" charset="0"/>
                        </a:rPr>
                        <a:t>00:10</a:t>
                      </a:r>
                    </a:p>
                  </a:txBody>
                  <a:tcPr>
                    <a:solidFill>
                      <a:schemeClr val="accent6">
                        <a:lumMod val="50000"/>
                      </a:schemeClr>
                    </a:solidFill>
                  </a:tcPr>
                </a:tc>
                <a:tc>
                  <a:txBody>
                    <a:bodyPr/>
                    <a:lstStyle/>
                    <a:p>
                      <a:endParaRPr lang="pt-BR" sz="1400" dirty="0">
                        <a:latin typeface="Arial" pitchFamily="34" charset="0"/>
                        <a:cs typeface="Arial" pitchFamily="34" charset="0"/>
                      </a:endParaRPr>
                    </a:p>
                  </a:txBody>
                  <a:tcPr>
                    <a:solidFill>
                      <a:schemeClr val="accent5">
                        <a:lumMod val="50000"/>
                      </a:schemeClr>
                    </a:solidFill>
                  </a:tcPr>
                </a:tc>
                <a:tc>
                  <a:txBody>
                    <a:bodyPr/>
                    <a:lstStyle/>
                    <a:p>
                      <a:pPr algn="ctr"/>
                      <a:r>
                        <a:rPr lang="pt-BR" sz="1400" dirty="0">
                          <a:solidFill>
                            <a:schemeClr val="bg1"/>
                          </a:solidFill>
                          <a:latin typeface="Arial" pitchFamily="34" charset="0"/>
                          <a:cs typeface="Arial" pitchFamily="34" charset="0"/>
                        </a:rPr>
                        <a:t>30</a:t>
                      </a:r>
                    </a:p>
                  </a:txBody>
                  <a:tcPr>
                    <a:solidFill>
                      <a:srgbClr val="C00000"/>
                    </a:solidFill>
                  </a:tcPr>
                </a:tc>
                <a:tc>
                  <a:txBody>
                    <a:bodyPr/>
                    <a:lstStyle/>
                    <a:p>
                      <a:pPr algn="ctr"/>
                      <a:r>
                        <a:rPr lang="pt-BR" sz="1400" dirty="0">
                          <a:solidFill>
                            <a:schemeClr val="bg1"/>
                          </a:solidFill>
                          <a:latin typeface="Arial" pitchFamily="34" charset="0"/>
                          <a:cs typeface="Arial" pitchFamily="34" charset="0"/>
                        </a:rPr>
                        <a:t>00:06</a:t>
                      </a:r>
                    </a:p>
                  </a:txBody>
                  <a:tcPr>
                    <a:solidFill>
                      <a:srgbClr val="C00000"/>
                    </a:solidFill>
                  </a:tcPr>
                </a:tc>
                <a:extLst>
                  <a:ext uri="{0D108BD9-81ED-4DB2-BD59-A6C34878D82A}">
                    <a16:rowId xmlns:a16="http://schemas.microsoft.com/office/drawing/2014/main" val="10001"/>
                  </a:ext>
                </a:extLst>
              </a:tr>
              <a:tr h="370840">
                <a:tc>
                  <a:txBody>
                    <a:bodyPr/>
                    <a:lstStyle/>
                    <a:p>
                      <a:pPr algn="ctr"/>
                      <a:r>
                        <a:rPr lang="pt-BR" sz="1400" dirty="0">
                          <a:latin typeface="Arial" pitchFamily="34" charset="0"/>
                          <a:cs typeface="Arial" pitchFamily="34" charset="0"/>
                        </a:rPr>
                        <a:t>2</a:t>
                      </a:r>
                    </a:p>
                  </a:txBody>
                  <a:tcPr/>
                </a:tc>
                <a:tc>
                  <a:txBody>
                    <a:bodyPr/>
                    <a:lstStyle/>
                    <a:p>
                      <a:endParaRPr lang="pt-BR" sz="1400" dirty="0">
                        <a:latin typeface="Arial" pitchFamily="34" charset="0"/>
                        <a:cs typeface="Arial" pitchFamily="34" charset="0"/>
                      </a:endParaRPr>
                    </a:p>
                  </a:txBody>
                  <a:tcPr>
                    <a:solidFill>
                      <a:schemeClr val="accent1">
                        <a:lumMod val="75000"/>
                      </a:schemeClr>
                    </a:solidFill>
                  </a:tcPr>
                </a:tc>
                <a:tc>
                  <a:txBody>
                    <a:bodyPr/>
                    <a:lstStyle/>
                    <a:p>
                      <a:pPr algn="ctr"/>
                      <a:r>
                        <a:rPr lang="pt-BR" sz="1400" dirty="0">
                          <a:latin typeface="Arial" pitchFamily="34" charset="0"/>
                          <a:cs typeface="Arial" pitchFamily="34" charset="0"/>
                        </a:rPr>
                        <a:t>10</a:t>
                      </a:r>
                    </a:p>
                  </a:txBody>
                  <a:tcPr/>
                </a:tc>
                <a:tc>
                  <a:txBody>
                    <a:bodyPr/>
                    <a:lstStyle/>
                    <a:p>
                      <a:pPr algn="ctr"/>
                      <a:r>
                        <a:rPr lang="pt-BR" sz="1400" dirty="0">
                          <a:latin typeface="Arial" pitchFamily="34" charset="0"/>
                          <a:cs typeface="Arial" pitchFamily="34" charset="0"/>
                        </a:rPr>
                        <a:t>00:05</a:t>
                      </a:r>
                    </a:p>
                  </a:txBody>
                  <a:tcPr/>
                </a:tc>
                <a:tc>
                  <a:txBody>
                    <a:bodyPr/>
                    <a:lstStyle/>
                    <a:p>
                      <a:endParaRPr lang="pt-BR" sz="1400" dirty="0">
                        <a:latin typeface="Arial" pitchFamily="34" charset="0"/>
                        <a:cs typeface="Arial" pitchFamily="34" charset="0"/>
                      </a:endParaRPr>
                    </a:p>
                  </a:txBody>
                  <a:tcPr>
                    <a:solidFill>
                      <a:schemeClr val="accent5">
                        <a:lumMod val="50000"/>
                      </a:schemeClr>
                    </a:solidFill>
                  </a:tcPr>
                </a:tc>
                <a:tc>
                  <a:txBody>
                    <a:bodyPr/>
                    <a:lstStyle/>
                    <a:p>
                      <a:pPr algn="ctr"/>
                      <a:r>
                        <a:rPr lang="pt-BR" sz="1400" dirty="0">
                          <a:latin typeface="Arial" pitchFamily="34" charset="0"/>
                          <a:cs typeface="Arial" pitchFamily="34" charset="0"/>
                        </a:rPr>
                        <a:t>24</a:t>
                      </a:r>
                    </a:p>
                  </a:txBody>
                  <a:tcPr/>
                </a:tc>
                <a:tc>
                  <a:txBody>
                    <a:bodyPr/>
                    <a:lstStyle/>
                    <a:p>
                      <a:pPr algn="ctr"/>
                      <a:r>
                        <a:rPr lang="pt-BR" sz="1400" dirty="0">
                          <a:latin typeface="Arial" pitchFamily="34" charset="0"/>
                          <a:cs typeface="Arial" pitchFamily="34" charset="0"/>
                        </a:rPr>
                        <a:t>00:06</a:t>
                      </a:r>
                    </a:p>
                  </a:txBody>
                  <a:tcPr/>
                </a:tc>
                <a:extLst>
                  <a:ext uri="{0D108BD9-81ED-4DB2-BD59-A6C34878D82A}">
                    <a16:rowId xmlns:a16="http://schemas.microsoft.com/office/drawing/2014/main" val="10002"/>
                  </a:ext>
                </a:extLst>
              </a:tr>
              <a:tr h="370840">
                <a:tc>
                  <a:txBody>
                    <a:bodyPr/>
                    <a:lstStyle/>
                    <a:p>
                      <a:pPr algn="ctr"/>
                      <a:r>
                        <a:rPr lang="pt-BR" sz="1400" dirty="0">
                          <a:latin typeface="Arial" pitchFamily="34" charset="0"/>
                          <a:cs typeface="Arial" pitchFamily="34" charset="0"/>
                        </a:rPr>
                        <a:t>3</a:t>
                      </a:r>
                    </a:p>
                  </a:txBody>
                  <a:tcPr>
                    <a:solidFill>
                      <a:schemeClr val="bg1">
                        <a:lumMod val="65000"/>
                      </a:schemeClr>
                    </a:solidFill>
                  </a:tcPr>
                </a:tc>
                <a:tc>
                  <a:txBody>
                    <a:bodyPr/>
                    <a:lstStyle/>
                    <a:p>
                      <a:endParaRPr lang="pt-BR" sz="1400" dirty="0">
                        <a:latin typeface="Arial" pitchFamily="34" charset="0"/>
                        <a:cs typeface="Arial" pitchFamily="34" charset="0"/>
                      </a:endParaRPr>
                    </a:p>
                  </a:txBody>
                  <a:tcPr>
                    <a:solidFill>
                      <a:schemeClr val="accent1">
                        <a:lumMod val="75000"/>
                      </a:schemeClr>
                    </a:solidFill>
                  </a:tcPr>
                </a:tc>
                <a:tc>
                  <a:txBody>
                    <a:bodyPr/>
                    <a:lstStyle/>
                    <a:p>
                      <a:pPr algn="ctr"/>
                      <a:r>
                        <a:rPr lang="pt-BR" sz="1400" dirty="0">
                          <a:solidFill>
                            <a:schemeClr val="bg1"/>
                          </a:solidFill>
                          <a:latin typeface="Arial" pitchFamily="34" charset="0"/>
                          <a:cs typeface="Arial" pitchFamily="34" charset="0"/>
                        </a:rPr>
                        <a:t>30</a:t>
                      </a:r>
                    </a:p>
                  </a:txBody>
                  <a:tcPr>
                    <a:solidFill>
                      <a:schemeClr val="accent6">
                        <a:lumMod val="50000"/>
                      </a:schemeClr>
                    </a:solidFill>
                  </a:tcPr>
                </a:tc>
                <a:tc>
                  <a:txBody>
                    <a:bodyPr/>
                    <a:lstStyle/>
                    <a:p>
                      <a:pPr algn="ctr"/>
                      <a:r>
                        <a:rPr lang="pt-BR" sz="1400" dirty="0">
                          <a:solidFill>
                            <a:schemeClr val="bg1"/>
                          </a:solidFill>
                          <a:latin typeface="Arial" pitchFamily="34" charset="0"/>
                          <a:cs typeface="Arial" pitchFamily="34" charset="0"/>
                        </a:rPr>
                        <a:t>00:07</a:t>
                      </a:r>
                    </a:p>
                  </a:txBody>
                  <a:tcPr>
                    <a:solidFill>
                      <a:schemeClr val="accent6">
                        <a:lumMod val="50000"/>
                      </a:schemeClr>
                    </a:solidFill>
                  </a:tcPr>
                </a:tc>
                <a:tc>
                  <a:txBody>
                    <a:bodyPr/>
                    <a:lstStyle/>
                    <a:p>
                      <a:endParaRPr lang="pt-BR" sz="1400" dirty="0">
                        <a:latin typeface="Arial" pitchFamily="34" charset="0"/>
                        <a:cs typeface="Arial" pitchFamily="34" charset="0"/>
                      </a:endParaRPr>
                    </a:p>
                  </a:txBody>
                  <a:tcPr>
                    <a:solidFill>
                      <a:schemeClr val="accent5">
                        <a:lumMod val="50000"/>
                      </a:schemeClr>
                    </a:solidFill>
                  </a:tcPr>
                </a:tc>
                <a:tc>
                  <a:txBody>
                    <a:bodyPr/>
                    <a:lstStyle/>
                    <a:p>
                      <a:pPr algn="ctr"/>
                      <a:r>
                        <a:rPr lang="pt-BR" sz="1400" dirty="0">
                          <a:solidFill>
                            <a:schemeClr val="bg1"/>
                          </a:solidFill>
                          <a:latin typeface="Arial" pitchFamily="34" charset="0"/>
                          <a:cs typeface="Arial" pitchFamily="34" charset="0"/>
                        </a:rPr>
                        <a:t>75</a:t>
                      </a:r>
                    </a:p>
                  </a:txBody>
                  <a:tcPr>
                    <a:solidFill>
                      <a:srgbClr val="C00000"/>
                    </a:solidFill>
                  </a:tcPr>
                </a:tc>
                <a:tc>
                  <a:txBody>
                    <a:bodyPr/>
                    <a:lstStyle/>
                    <a:p>
                      <a:pPr algn="ctr"/>
                      <a:r>
                        <a:rPr lang="pt-BR" sz="1400" dirty="0">
                          <a:solidFill>
                            <a:schemeClr val="bg1"/>
                          </a:solidFill>
                          <a:latin typeface="Arial" pitchFamily="34" charset="0"/>
                          <a:cs typeface="Arial" pitchFamily="34" charset="0"/>
                        </a:rPr>
                        <a:t>00:10</a:t>
                      </a:r>
                    </a:p>
                  </a:txBody>
                  <a:tcPr>
                    <a:solidFill>
                      <a:srgbClr val="C00000"/>
                    </a:solidFill>
                  </a:tcPr>
                </a:tc>
                <a:extLst>
                  <a:ext uri="{0D108BD9-81ED-4DB2-BD59-A6C34878D82A}">
                    <a16:rowId xmlns:a16="http://schemas.microsoft.com/office/drawing/2014/main" val="10003"/>
                  </a:ext>
                </a:extLst>
              </a:tr>
              <a:tr h="370840">
                <a:tc>
                  <a:txBody>
                    <a:bodyPr/>
                    <a:lstStyle/>
                    <a:p>
                      <a:pPr algn="ctr"/>
                      <a:r>
                        <a:rPr lang="pt-BR" sz="1400" dirty="0">
                          <a:latin typeface="Arial" pitchFamily="34" charset="0"/>
                          <a:cs typeface="Arial" pitchFamily="34" charset="0"/>
                        </a:rPr>
                        <a:t>4</a:t>
                      </a:r>
                    </a:p>
                  </a:txBody>
                  <a:tcPr/>
                </a:tc>
                <a:tc>
                  <a:txBody>
                    <a:bodyPr/>
                    <a:lstStyle/>
                    <a:p>
                      <a:endParaRPr lang="pt-BR" sz="1400" dirty="0">
                        <a:latin typeface="Arial" pitchFamily="34" charset="0"/>
                        <a:cs typeface="Arial" pitchFamily="34" charset="0"/>
                      </a:endParaRPr>
                    </a:p>
                  </a:txBody>
                  <a:tcPr>
                    <a:solidFill>
                      <a:schemeClr val="accent1">
                        <a:lumMod val="75000"/>
                      </a:schemeClr>
                    </a:solidFill>
                  </a:tcPr>
                </a:tc>
                <a:tc>
                  <a:txBody>
                    <a:bodyPr/>
                    <a:lstStyle/>
                    <a:p>
                      <a:pPr algn="ctr"/>
                      <a:r>
                        <a:rPr lang="pt-BR" sz="1400" dirty="0">
                          <a:latin typeface="Arial" pitchFamily="34" charset="0"/>
                          <a:cs typeface="Arial" pitchFamily="34" charset="0"/>
                        </a:rPr>
                        <a:t>54</a:t>
                      </a:r>
                    </a:p>
                  </a:txBody>
                  <a:tcPr/>
                </a:tc>
                <a:tc>
                  <a:txBody>
                    <a:bodyPr/>
                    <a:lstStyle/>
                    <a:p>
                      <a:pPr algn="ctr"/>
                      <a:r>
                        <a:rPr lang="pt-BR" sz="1400" dirty="0">
                          <a:latin typeface="Arial" pitchFamily="34" charset="0"/>
                          <a:cs typeface="Arial" pitchFamily="34" charset="0"/>
                        </a:rPr>
                        <a:t>00:08</a:t>
                      </a:r>
                    </a:p>
                  </a:txBody>
                  <a:tcPr/>
                </a:tc>
                <a:tc>
                  <a:txBody>
                    <a:bodyPr/>
                    <a:lstStyle/>
                    <a:p>
                      <a:endParaRPr lang="pt-BR" sz="1400" dirty="0">
                        <a:latin typeface="Arial" pitchFamily="34" charset="0"/>
                        <a:cs typeface="Arial" pitchFamily="34" charset="0"/>
                      </a:endParaRPr>
                    </a:p>
                  </a:txBody>
                  <a:tcPr>
                    <a:solidFill>
                      <a:schemeClr val="accent5">
                        <a:lumMod val="50000"/>
                      </a:schemeClr>
                    </a:solidFill>
                  </a:tcPr>
                </a:tc>
                <a:tc>
                  <a:txBody>
                    <a:bodyPr/>
                    <a:lstStyle/>
                    <a:p>
                      <a:pPr algn="ctr"/>
                      <a:r>
                        <a:rPr lang="pt-BR" sz="1400" dirty="0">
                          <a:latin typeface="Arial" pitchFamily="34" charset="0"/>
                          <a:cs typeface="Arial" pitchFamily="34" charset="0"/>
                        </a:rPr>
                        <a:t>38</a:t>
                      </a:r>
                    </a:p>
                  </a:txBody>
                  <a:tcPr/>
                </a:tc>
                <a:tc>
                  <a:txBody>
                    <a:bodyPr/>
                    <a:lstStyle/>
                    <a:p>
                      <a:pPr algn="ctr"/>
                      <a:r>
                        <a:rPr lang="pt-BR" sz="1400" dirty="0">
                          <a:latin typeface="Arial" pitchFamily="34" charset="0"/>
                          <a:cs typeface="Arial" pitchFamily="34" charset="0"/>
                        </a:rPr>
                        <a:t>00:08</a:t>
                      </a:r>
                    </a:p>
                  </a:txBody>
                  <a:tcPr/>
                </a:tc>
                <a:extLst>
                  <a:ext uri="{0D108BD9-81ED-4DB2-BD59-A6C34878D82A}">
                    <a16:rowId xmlns:a16="http://schemas.microsoft.com/office/drawing/2014/main" val="10004"/>
                  </a:ext>
                </a:extLst>
              </a:tr>
              <a:tr h="370840">
                <a:tc>
                  <a:txBody>
                    <a:bodyPr/>
                    <a:lstStyle/>
                    <a:p>
                      <a:pPr algn="ctr"/>
                      <a:r>
                        <a:rPr lang="pt-BR" sz="1400" dirty="0">
                          <a:latin typeface="Arial" pitchFamily="34" charset="0"/>
                          <a:cs typeface="Arial" pitchFamily="34" charset="0"/>
                        </a:rPr>
                        <a:t>5</a:t>
                      </a:r>
                    </a:p>
                  </a:txBody>
                  <a:tcPr>
                    <a:solidFill>
                      <a:schemeClr val="bg1">
                        <a:lumMod val="65000"/>
                      </a:schemeClr>
                    </a:solidFill>
                  </a:tcPr>
                </a:tc>
                <a:tc>
                  <a:txBody>
                    <a:bodyPr/>
                    <a:lstStyle/>
                    <a:p>
                      <a:endParaRPr lang="pt-BR" sz="1400" dirty="0">
                        <a:latin typeface="Arial" pitchFamily="34" charset="0"/>
                        <a:cs typeface="Arial" pitchFamily="34" charset="0"/>
                      </a:endParaRPr>
                    </a:p>
                  </a:txBody>
                  <a:tcPr>
                    <a:solidFill>
                      <a:schemeClr val="accent1">
                        <a:lumMod val="75000"/>
                      </a:schemeClr>
                    </a:solidFill>
                  </a:tcPr>
                </a:tc>
                <a:tc>
                  <a:txBody>
                    <a:bodyPr/>
                    <a:lstStyle/>
                    <a:p>
                      <a:pPr algn="ctr"/>
                      <a:r>
                        <a:rPr lang="pt-BR" sz="1400" dirty="0">
                          <a:solidFill>
                            <a:schemeClr val="bg1"/>
                          </a:solidFill>
                          <a:latin typeface="Arial" pitchFamily="34" charset="0"/>
                          <a:cs typeface="Arial" pitchFamily="34" charset="0"/>
                        </a:rPr>
                        <a:t>72</a:t>
                      </a:r>
                    </a:p>
                  </a:txBody>
                  <a:tcPr>
                    <a:solidFill>
                      <a:schemeClr val="accent6">
                        <a:lumMod val="50000"/>
                      </a:schemeClr>
                    </a:solidFill>
                  </a:tcPr>
                </a:tc>
                <a:tc>
                  <a:txBody>
                    <a:bodyPr/>
                    <a:lstStyle/>
                    <a:p>
                      <a:pPr algn="ctr"/>
                      <a:r>
                        <a:rPr lang="pt-BR" sz="1400" dirty="0">
                          <a:solidFill>
                            <a:schemeClr val="bg1"/>
                          </a:solidFill>
                          <a:latin typeface="Arial" pitchFamily="34" charset="0"/>
                          <a:cs typeface="Arial" pitchFamily="34" charset="0"/>
                        </a:rPr>
                        <a:t>00:08</a:t>
                      </a:r>
                    </a:p>
                  </a:txBody>
                  <a:tcPr>
                    <a:solidFill>
                      <a:schemeClr val="accent6">
                        <a:lumMod val="50000"/>
                      </a:schemeClr>
                    </a:solidFill>
                  </a:tcPr>
                </a:tc>
                <a:tc>
                  <a:txBody>
                    <a:bodyPr/>
                    <a:lstStyle/>
                    <a:p>
                      <a:endParaRPr lang="pt-BR" sz="1400" dirty="0">
                        <a:latin typeface="Arial" pitchFamily="34" charset="0"/>
                        <a:cs typeface="Arial" pitchFamily="34" charset="0"/>
                      </a:endParaRPr>
                    </a:p>
                  </a:txBody>
                  <a:tcPr>
                    <a:solidFill>
                      <a:schemeClr val="accent5">
                        <a:lumMod val="50000"/>
                      </a:schemeClr>
                    </a:solidFill>
                  </a:tcPr>
                </a:tc>
                <a:tc>
                  <a:txBody>
                    <a:bodyPr/>
                    <a:lstStyle/>
                    <a:p>
                      <a:pPr algn="ctr"/>
                      <a:r>
                        <a:rPr lang="pt-BR" sz="1400" dirty="0">
                          <a:solidFill>
                            <a:schemeClr val="bg1"/>
                          </a:solidFill>
                          <a:latin typeface="Arial" pitchFamily="34" charset="0"/>
                          <a:cs typeface="Arial" pitchFamily="34" charset="0"/>
                        </a:rPr>
                        <a:t>75</a:t>
                      </a:r>
                    </a:p>
                  </a:txBody>
                  <a:tcPr>
                    <a:solidFill>
                      <a:srgbClr val="C00000"/>
                    </a:solidFill>
                  </a:tcPr>
                </a:tc>
                <a:tc>
                  <a:txBody>
                    <a:bodyPr/>
                    <a:lstStyle/>
                    <a:p>
                      <a:pPr algn="ctr"/>
                      <a:r>
                        <a:rPr lang="pt-BR" sz="1400" dirty="0">
                          <a:solidFill>
                            <a:schemeClr val="bg1"/>
                          </a:solidFill>
                          <a:latin typeface="Arial" pitchFamily="34" charset="0"/>
                          <a:cs typeface="Arial" pitchFamily="34" charset="0"/>
                        </a:rPr>
                        <a:t>00:10</a:t>
                      </a:r>
                    </a:p>
                  </a:txBody>
                  <a:tcPr>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237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 Método de Monte Carlo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22</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214313" y="790848"/>
            <a:ext cx="65008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r>
              <a:rPr lang="pt-BR" sz="1600" dirty="0"/>
              <a:t>Critérios usados para encontrar as 3 variáveis:</a:t>
            </a:r>
          </a:p>
          <a:p>
            <a:pPr eaLnBrk="1" hangingPunct="1">
              <a:spcAft>
                <a:spcPts val="600"/>
              </a:spcAft>
            </a:pPr>
            <a:r>
              <a:rPr lang="pt-BR" sz="1600" dirty="0"/>
              <a:t>1ª – horário de chegada do cliente</a:t>
            </a:r>
          </a:p>
          <a:p>
            <a:pPr eaLnBrk="1" hangingPunct="1">
              <a:spcAft>
                <a:spcPts val="600"/>
              </a:spcAft>
            </a:pPr>
            <a:r>
              <a:rPr lang="pt-BR" sz="1600" dirty="0"/>
              <a:t>2ª – Início do atendimento</a:t>
            </a:r>
          </a:p>
          <a:p>
            <a:pPr eaLnBrk="1" hangingPunct="1">
              <a:spcAft>
                <a:spcPts val="600"/>
              </a:spcAft>
            </a:pPr>
            <a:r>
              <a:rPr lang="pt-BR" sz="1600" dirty="0"/>
              <a:t>3ª – Final do atendimento</a:t>
            </a:r>
          </a:p>
          <a:p>
            <a:pPr algn="just" eaLnBrk="1" hangingPunct="1">
              <a:spcAft>
                <a:spcPts val="600"/>
              </a:spcAft>
            </a:pPr>
            <a:r>
              <a:rPr lang="pt-BR" sz="1600" dirty="0"/>
              <a:t>Para sabermos se existe e qual é o tempo </a:t>
            </a:r>
            <a:r>
              <a:rPr lang="pt-BR" sz="1600" i="1" dirty="0"/>
              <a:t>médio</a:t>
            </a:r>
            <a:r>
              <a:rPr lang="pt-BR" sz="1600" dirty="0"/>
              <a:t> das filas, devemos criar uma planilha que </a:t>
            </a:r>
            <a:r>
              <a:rPr lang="pt-BR" sz="1600" u="sng" dirty="0"/>
              <a:t>simule</a:t>
            </a:r>
            <a:r>
              <a:rPr lang="pt-BR" sz="1600" dirty="0"/>
              <a:t> a realidade com as informações que temos no momento. Portanto, devemos calcular os horários em que o cliente chega ao banco, quando inicia o atendimento, bem como também quando é liberado, para que  permita ao caixa atender outra pessoa. Lembrando que estas variáveis podem ser calculadas utilizando os seguintes critérios: </a:t>
            </a:r>
          </a:p>
          <a:p>
            <a:pPr algn="just" eaLnBrk="1" hangingPunct="1">
              <a:spcAft>
                <a:spcPts val="600"/>
              </a:spcAft>
            </a:pPr>
            <a:r>
              <a:rPr lang="pt-BR" sz="1600" dirty="0"/>
              <a:t>• </a:t>
            </a:r>
            <a:r>
              <a:rPr lang="pt-BR" sz="1600" b="1" dirty="0"/>
              <a:t>chegada ao banco</a:t>
            </a:r>
            <a:r>
              <a:rPr lang="pt-BR" sz="1600" dirty="0"/>
              <a:t>: hora da última chegada de um cliente adicionada ao tempo de intervalo calculado, usando a tabela de números aleatórios;</a:t>
            </a:r>
          </a:p>
          <a:p>
            <a:pPr algn="just" eaLnBrk="1" hangingPunct="1">
              <a:spcAft>
                <a:spcPts val="600"/>
              </a:spcAft>
            </a:pPr>
            <a:r>
              <a:rPr lang="pt-BR" sz="1600" dirty="0"/>
              <a:t>• </a:t>
            </a:r>
            <a:r>
              <a:rPr lang="pt-BR" sz="1600" b="1" dirty="0"/>
              <a:t>início do atendimento</a:t>
            </a:r>
            <a:r>
              <a:rPr lang="pt-BR" sz="1600" dirty="0"/>
              <a:t>: é igual à hora final de atendimento do cliente anterior;</a:t>
            </a:r>
          </a:p>
          <a:p>
            <a:pPr algn="just" eaLnBrk="1" hangingPunct="1">
              <a:spcAft>
                <a:spcPts val="600"/>
              </a:spcAft>
            </a:pPr>
            <a:r>
              <a:rPr lang="pt-BR" sz="1600" dirty="0"/>
              <a:t>• </a:t>
            </a:r>
            <a:r>
              <a:rPr lang="pt-BR" sz="1600" b="1" dirty="0"/>
              <a:t>tempo de fila</a:t>
            </a:r>
            <a:r>
              <a:rPr lang="pt-BR" sz="1600" dirty="0"/>
              <a:t>: diferença entre a hora de início do atendimento e a chegada ao banco;</a:t>
            </a:r>
          </a:p>
          <a:p>
            <a:pPr algn="just" eaLnBrk="1" hangingPunct="1">
              <a:spcAft>
                <a:spcPts val="600"/>
              </a:spcAft>
            </a:pPr>
            <a:r>
              <a:rPr lang="pt-BR" sz="1600" dirty="0"/>
              <a:t>• </a:t>
            </a:r>
            <a:r>
              <a:rPr lang="pt-BR" sz="1600" b="1" dirty="0"/>
              <a:t>final do atendimento</a:t>
            </a:r>
            <a:r>
              <a:rPr lang="pt-BR" sz="1600" dirty="0"/>
              <a:t>: adiciona o tempo de atendimento calculado na geração de números aleatórios com a hora de início de atendimento.</a:t>
            </a:r>
          </a:p>
        </p:txBody>
      </p:sp>
      <p:sp>
        <p:nvSpPr>
          <p:cNvPr id="9" name="Text Box 2"/>
          <p:cNvSpPr txBox="1">
            <a:spLocks noChangeArrowheads="1"/>
          </p:cNvSpPr>
          <p:nvPr/>
        </p:nvSpPr>
        <p:spPr bwMode="auto">
          <a:xfrm>
            <a:off x="6858000" y="3356992"/>
            <a:ext cx="2214563" cy="2286000"/>
          </a:xfrm>
          <a:prstGeom prst="rect">
            <a:avLst/>
          </a:prstGeom>
          <a:noFill/>
          <a:ln w="9525">
            <a:solidFill>
              <a:srgbClr val="000000"/>
            </a:solidFill>
            <a:miter lim="800000"/>
            <a:headEnd/>
            <a:tailEnd/>
          </a:ln>
        </p:spPr>
        <p:txBody>
          <a:bodyPr anchor="ctr"/>
          <a:lstStyle/>
          <a:p>
            <a:pPr algn="just">
              <a:spcAft>
                <a:spcPts val="1000"/>
              </a:spcAft>
              <a:defRPr/>
            </a:pPr>
            <a:r>
              <a:rPr lang="pt-BR" sz="1400" dirty="0">
                <a:latin typeface="+mn-lt"/>
                <a:cs typeface="+mn-cs"/>
              </a:rPr>
              <a:t>Critérios usados para encontrar as 3 variáveis:</a:t>
            </a:r>
          </a:p>
          <a:p>
            <a:pPr>
              <a:spcAft>
                <a:spcPts val="1000"/>
              </a:spcAft>
              <a:defRPr/>
            </a:pPr>
            <a:r>
              <a:rPr lang="pt-BR" sz="1400" dirty="0">
                <a:latin typeface="+mn-lt"/>
                <a:cs typeface="+mn-cs"/>
              </a:rPr>
              <a:t>1ª – horário de chegada do cliente</a:t>
            </a:r>
          </a:p>
          <a:p>
            <a:pPr>
              <a:spcAft>
                <a:spcPts val="1000"/>
              </a:spcAft>
              <a:defRPr/>
            </a:pPr>
            <a:r>
              <a:rPr lang="pt-BR" sz="1400" dirty="0">
                <a:latin typeface="+mn-lt"/>
                <a:cs typeface="+mn-cs"/>
              </a:rPr>
              <a:t>2ª – Início do atendimento</a:t>
            </a:r>
          </a:p>
          <a:p>
            <a:pPr>
              <a:spcAft>
                <a:spcPts val="1000"/>
              </a:spcAft>
              <a:defRPr/>
            </a:pPr>
            <a:r>
              <a:rPr lang="pt-BR" sz="1400" dirty="0">
                <a:latin typeface="+mn-lt"/>
                <a:cs typeface="+mn-cs"/>
              </a:rPr>
              <a:t>3ª – Final do atendimento</a:t>
            </a:r>
          </a:p>
        </p:txBody>
      </p:sp>
    </p:spTree>
    <p:extLst>
      <p:ext uri="{BB962C8B-B14F-4D97-AF65-F5344CB8AC3E}">
        <p14:creationId xmlns:p14="http://schemas.microsoft.com/office/powerpoint/2010/main" val="632404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6128"/>
            <a:ext cx="8100392" cy="655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3608" cy="42102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043608" y="692696"/>
            <a:ext cx="8100392" cy="6165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043608" y="972344"/>
            <a:ext cx="8100392" cy="588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043608" y="1196752"/>
            <a:ext cx="8100392" cy="5661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934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32" fill="hold" grpId="0" nodeType="clickEffect">
                                  <p:stCondLst>
                                    <p:cond delay="300"/>
                                  </p:stCondLst>
                                  <p:childTnLst>
                                    <p:animEffect transition="out" filter="box(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32" fill="hold" grpId="0" nodeType="clickEffect">
                                  <p:stCondLst>
                                    <p:cond delay="0"/>
                                  </p:stCondLst>
                                  <p:childTnLst>
                                    <p:animEffect transition="out" filter="box(ou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Resultado da Simulação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24</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2"/>
          <p:cNvSpPr txBox="1">
            <a:spLocks noChangeArrowheads="1"/>
          </p:cNvSpPr>
          <p:nvPr/>
        </p:nvSpPr>
        <p:spPr bwMode="auto">
          <a:xfrm>
            <a:off x="214313" y="951106"/>
            <a:ext cx="864393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Observamos que, apesar do tempo médio de espera na fila ser menor que 7 minutos, perto de uma hora da tarde, o tempo aumentou significativamente, chegando a passar limite máximo exigido pelo PROCON de 15 minutos. Outro ponto importante observado é que o tempo médio de atendimento é ligeiramente maior que o de chegada dos clientes, propiciando uma situação de esperas em filas ao longo do dia.</a:t>
            </a:r>
          </a:p>
          <a:p>
            <a:pPr algn="just" eaLnBrk="1" hangingPunct="1"/>
            <a:r>
              <a:rPr lang="pt-BR" sz="1600" dirty="0"/>
              <a:t>É importante que você considere, ao tomar sua decisão, que um número tão reduzido de tentativas em uma simulação, pode trazer distorções em relação ao tempo médio real esperado de chegada e atendimento. Para isso, é indicado fazer várias simulações com o auxílio de planilhas eletrônicas, encontrando, posteriormente, a média dos tempos médios de cada simulação, visando estabilizar os números do estudo e conseguir um retorno adequado das condições simuladas. </a:t>
            </a:r>
          </a:p>
          <a:p>
            <a:pPr algn="just" eaLnBrk="1" hangingPunct="1"/>
            <a:r>
              <a:rPr lang="pt-BR" sz="1600" dirty="0"/>
              <a:t>Quando optamos por uma quantidade maior de experimentos, fazemos com que a média das variáveis simuladas se aproxime do valor esperado calculado através da estatística. De qualquer forma, é importante mostrar a você que é necessariamente mais seguro tomar decisões sobre a contratação ou não de mais um funcionário, bem como de melhorar um processo de atendimento, utilizando informações mais precisas, e não apenas a sua intuição de gestão.</a:t>
            </a:r>
          </a:p>
        </p:txBody>
      </p:sp>
      <p:sp>
        <p:nvSpPr>
          <p:cNvPr id="14" name="CaixaDeTexto 13"/>
          <p:cNvSpPr txBox="1">
            <a:spLocks noChangeArrowheads="1"/>
          </p:cNvSpPr>
          <p:nvPr/>
        </p:nvSpPr>
        <p:spPr bwMode="auto">
          <a:xfrm>
            <a:off x="642938" y="5429250"/>
            <a:ext cx="7500937" cy="1077913"/>
          </a:xfrm>
          <a:prstGeom prst="rect">
            <a:avLst/>
          </a:prstGeom>
          <a:solidFill>
            <a:srgbClr val="FFC00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a:t>A resposta para o nosso exemplo é: a ampliação da gama de serviços oferecidos pelos caixas eletrônicos, ou até uma melhoria no processamento das operações feitas no caixa pode contribuir para a redução no tempo de atendimento e, conseqüentemente, no tempo de espera nas filas.</a:t>
            </a:r>
          </a:p>
        </p:txBody>
      </p:sp>
    </p:spTree>
    <p:extLst>
      <p:ext uri="{BB962C8B-B14F-4D97-AF65-F5344CB8AC3E}">
        <p14:creationId xmlns:p14="http://schemas.microsoft.com/office/powerpoint/2010/main" val="4965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a:spLocks noGrp="1"/>
          </p:cNvSpPr>
          <p:nvPr>
            <p:ph type="title"/>
          </p:nvPr>
        </p:nvSpPr>
        <p:spPr>
          <a:xfrm>
            <a:off x="1716998" y="0"/>
            <a:ext cx="7410060" cy="692695"/>
          </a:xfrm>
        </p:spPr>
        <p:txBody>
          <a:bodyPr/>
          <a:lstStyle/>
          <a:p>
            <a:r>
              <a:rPr lang="pt-BR" dirty="0"/>
              <a:t>Exercício #01</a:t>
            </a:r>
          </a:p>
        </p:txBody>
      </p:sp>
      <p:sp>
        <p:nvSpPr>
          <p:cNvPr id="5"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6"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7"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25</a:t>
            </a:fld>
            <a:endParaRPr lang="en-US" dirty="0"/>
          </a:p>
        </p:txBody>
      </p:sp>
      <p:pic>
        <p:nvPicPr>
          <p:cNvPr id="8"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0" y="693677"/>
            <a:ext cx="9144000" cy="646331"/>
          </a:xfrm>
          <a:prstGeom prst="rect">
            <a:avLst/>
          </a:prstGeom>
        </p:spPr>
        <p:txBody>
          <a:bodyPr wrap="square">
            <a:spAutoFit/>
          </a:bodyPr>
          <a:lstStyle/>
          <a:p>
            <a:pPr lvl="0" algn="just"/>
            <a:r>
              <a:rPr lang="pt-BR" sz="1800" dirty="0">
                <a:latin typeface="Arial" pitchFamily="34" charset="0"/>
                <a:cs typeface="Arial" pitchFamily="34" charset="0"/>
              </a:rPr>
              <a:t>Uma </a:t>
            </a:r>
            <a:r>
              <a:rPr lang="pt-BR" sz="1800" dirty="0">
                <a:effectLst>
                  <a:outerShdw blurRad="38100" dist="38100" dir="2700000" algn="tl">
                    <a:srgbClr val="000000">
                      <a:alpha val="43137"/>
                    </a:srgbClr>
                  </a:outerShdw>
                </a:effectLst>
                <a:latin typeface="Arial" pitchFamily="34" charset="0"/>
                <a:cs typeface="Arial" pitchFamily="34" charset="0"/>
              </a:rPr>
              <a:t>central de atendimento </a:t>
            </a:r>
            <a:r>
              <a:rPr lang="pt-BR" sz="1800" dirty="0">
                <a:latin typeface="Arial" pitchFamily="34" charset="0"/>
                <a:cs typeface="Arial" pitchFamily="34" charset="0"/>
              </a:rPr>
              <a:t>anotou nos últimos 100 dias a quantidade de pessoas atendidas por dia, e distribui-as em cinco classes.</a:t>
            </a:r>
          </a:p>
        </p:txBody>
      </p:sp>
      <p:graphicFrame>
        <p:nvGraphicFramePr>
          <p:cNvPr id="14" name="Tabela 13"/>
          <p:cNvGraphicFramePr>
            <a:graphicFrameLocks noGrp="1"/>
          </p:cNvGraphicFramePr>
          <p:nvPr>
            <p:extLst>
              <p:ext uri="{D42A27DB-BD31-4B8C-83A1-F6EECF244321}">
                <p14:modId xmlns:p14="http://schemas.microsoft.com/office/powerpoint/2010/main" val="1113423791"/>
              </p:ext>
            </p:extLst>
          </p:nvPr>
        </p:nvGraphicFramePr>
        <p:xfrm>
          <a:off x="179512" y="1354891"/>
          <a:ext cx="2855003" cy="1280160"/>
        </p:xfrm>
        <a:graphic>
          <a:graphicData uri="http://schemas.openxmlformats.org/drawingml/2006/table">
            <a:tbl>
              <a:tblPr firstRow="1" firstCol="1" bandRow="1">
                <a:tableStyleId>{5C22544A-7EE6-4342-B048-85BDC9FD1C3A}</a:tableStyleId>
              </a:tblPr>
              <a:tblGrid>
                <a:gridCol w="1270826">
                  <a:extLst>
                    <a:ext uri="{9D8B030D-6E8A-4147-A177-3AD203B41FA5}">
                      <a16:colId xmlns:a16="http://schemas.microsoft.com/office/drawing/2014/main" val="20000"/>
                    </a:ext>
                  </a:extLst>
                </a:gridCol>
                <a:gridCol w="1584177">
                  <a:extLst>
                    <a:ext uri="{9D8B030D-6E8A-4147-A177-3AD203B41FA5}">
                      <a16:colId xmlns:a16="http://schemas.microsoft.com/office/drawing/2014/main" val="20001"/>
                    </a:ext>
                  </a:extLst>
                </a:gridCol>
              </a:tblGrid>
              <a:tr h="0">
                <a:tc>
                  <a:txBody>
                    <a:bodyPr/>
                    <a:lstStyle/>
                    <a:p>
                      <a:pPr marL="0" indent="0">
                        <a:spcAft>
                          <a:spcPts val="0"/>
                        </a:spcAft>
                      </a:pPr>
                      <a:r>
                        <a:rPr lang="pt-BR" sz="1200" dirty="0">
                          <a:effectLst/>
                        </a:rPr>
                        <a:t>Classes de Atendimentos</a:t>
                      </a:r>
                      <a:endParaRPr lang="pt-BR" sz="1100" dirty="0">
                        <a:effectLst/>
                        <a:latin typeface="Calibri"/>
                        <a:ea typeface="Calibri"/>
                        <a:cs typeface="Times New Roman"/>
                      </a:endParaRPr>
                    </a:p>
                  </a:txBody>
                  <a:tcPr marL="68580" marR="68580" marT="0" marB="0">
                    <a:solidFill>
                      <a:srgbClr val="C00000"/>
                    </a:solidFill>
                  </a:tcPr>
                </a:tc>
                <a:tc>
                  <a:txBody>
                    <a:bodyPr/>
                    <a:lstStyle/>
                    <a:p>
                      <a:pPr marL="0" indent="0" algn="ctr">
                        <a:spcAft>
                          <a:spcPts val="0"/>
                        </a:spcAft>
                      </a:pPr>
                      <a:r>
                        <a:rPr lang="pt-BR" sz="1200" dirty="0">
                          <a:effectLst/>
                        </a:rPr>
                        <a:t>          Dias</a:t>
                      </a:r>
                      <a:endParaRPr lang="pt-BR" sz="1100" dirty="0">
                        <a:effectLst/>
                        <a:latin typeface="Calibri"/>
                        <a:ea typeface="Calibri"/>
                        <a:cs typeface="Times New Roman"/>
                      </a:endParaRPr>
                    </a:p>
                  </a:txBody>
                  <a:tcPr marL="68580" marR="68580" marT="0" marB="0">
                    <a:solidFill>
                      <a:srgbClr val="C00000"/>
                    </a:solidFill>
                  </a:tcPr>
                </a:tc>
                <a:extLst>
                  <a:ext uri="{0D108BD9-81ED-4DB2-BD59-A6C34878D82A}">
                    <a16:rowId xmlns:a16="http://schemas.microsoft.com/office/drawing/2014/main" val="10000"/>
                  </a:ext>
                </a:extLst>
              </a:tr>
              <a:tr h="0">
                <a:tc>
                  <a:txBody>
                    <a:bodyPr/>
                    <a:lstStyle/>
                    <a:p>
                      <a:pPr marL="457200">
                        <a:spcAft>
                          <a:spcPts val="0"/>
                        </a:spcAft>
                      </a:pPr>
                      <a:r>
                        <a:rPr lang="pt-BR" sz="1200" dirty="0">
                          <a:solidFill>
                            <a:schemeClr val="bg1"/>
                          </a:solidFill>
                          <a:effectLst/>
                        </a:rPr>
                        <a:t>10 ---| 12</a:t>
                      </a:r>
                      <a:endParaRPr lang="pt-BR" sz="11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15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457200">
                        <a:spcAft>
                          <a:spcPts val="0"/>
                        </a:spcAft>
                      </a:pPr>
                      <a:r>
                        <a:rPr lang="pt-BR" sz="1200" dirty="0">
                          <a:solidFill>
                            <a:schemeClr val="bg1"/>
                          </a:solidFill>
                          <a:effectLst/>
                        </a:rPr>
                        <a:t>12 ---| 14</a:t>
                      </a:r>
                      <a:endParaRPr lang="pt-BR" sz="11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20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457200">
                        <a:spcAft>
                          <a:spcPts val="0"/>
                        </a:spcAft>
                      </a:pPr>
                      <a:r>
                        <a:rPr lang="pt-BR" sz="1200" dirty="0">
                          <a:solidFill>
                            <a:schemeClr val="bg1"/>
                          </a:solidFill>
                          <a:effectLst/>
                        </a:rPr>
                        <a:t>14 ---| 16</a:t>
                      </a:r>
                      <a:endParaRPr lang="pt-BR" sz="11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35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457200">
                        <a:spcAft>
                          <a:spcPts val="0"/>
                        </a:spcAft>
                      </a:pPr>
                      <a:r>
                        <a:rPr lang="pt-BR" sz="1200" dirty="0">
                          <a:solidFill>
                            <a:schemeClr val="bg1"/>
                          </a:solidFill>
                          <a:effectLst/>
                        </a:rPr>
                        <a:t>16 ---| 18</a:t>
                      </a:r>
                      <a:endParaRPr lang="pt-BR" sz="11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20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457200">
                        <a:spcAft>
                          <a:spcPts val="0"/>
                        </a:spcAft>
                      </a:pPr>
                      <a:r>
                        <a:rPr lang="pt-BR" sz="1200" dirty="0">
                          <a:solidFill>
                            <a:schemeClr val="bg1"/>
                          </a:solidFill>
                          <a:effectLst/>
                        </a:rPr>
                        <a:t>18 ---| 20</a:t>
                      </a:r>
                      <a:endParaRPr lang="pt-BR" sz="1100"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10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15" name="Retângulo 14"/>
          <p:cNvSpPr/>
          <p:nvPr/>
        </p:nvSpPr>
        <p:spPr>
          <a:xfrm>
            <a:off x="3131840" y="1484784"/>
            <a:ext cx="5832648" cy="923330"/>
          </a:xfrm>
          <a:prstGeom prst="rect">
            <a:avLst/>
          </a:prstGeom>
        </p:spPr>
        <p:txBody>
          <a:bodyPr wrap="square">
            <a:spAutoFit/>
          </a:bodyPr>
          <a:lstStyle/>
          <a:p>
            <a:r>
              <a:rPr lang="pt-BR" sz="1800" dirty="0">
                <a:latin typeface="Arial" pitchFamily="34" charset="0"/>
                <a:cs typeface="Arial" pitchFamily="34" charset="0"/>
              </a:rPr>
              <a:t>Construir um padrão do número de atendimentos para a próxima semana (sete dias). Use os números aleatórios: 10, 85, 36, 49, 58, 05, 67.</a:t>
            </a:r>
          </a:p>
        </p:txBody>
      </p:sp>
      <p:sp>
        <p:nvSpPr>
          <p:cNvPr id="16" name="Retângulo 15"/>
          <p:cNvSpPr/>
          <p:nvPr/>
        </p:nvSpPr>
        <p:spPr>
          <a:xfrm>
            <a:off x="179512" y="2674530"/>
            <a:ext cx="1048685" cy="338554"/>
          </a:xfrm>
          <a:prstGeom prst="rect">
            <a:avLst/>
          </a:prstGeom>
        </p:spPr>
        <p:txBody>
          <a:bodyPr wrap="none">
            <a:spAutoFit/>
          </a:bodyPr>
          <a:lstStyle/>
          <a:p>
            <a:r>
              <a:rPr lang="pt-BR" sz="1600" b="1" dirty="0">
                <a:latin typeface="Courier New" pitchFamily="49" charset="0"/>
                <a:cs typeface="Courier New" pitchFamily="49" charset="0"/>
              </a:rPr>
              <a:t>Solução</a:t>
            </a:r>
            <a:endParaRPr lang="pt-BR" sz="1600" dirty="0">
              <a:latin typeface="Courier New" pitchFamily="49" charset="0"/>
              <a:cs typeface="Courier New" pitchFamily="49" charset="0"/>
            </a:endParaRPr>
          </a:p>
        </p:txBody>
      </p:sp>
      <p:graphicFrame>
        <p:nvGraphicFramePr>
          <p:cNvPr id="17" name="Tabela 16"/>
          <p:cNvGraphicFramePr>
            <a:graphicFrameLocks noGrp="1"/>
          </p:cNvGraphicFramePr>
          <p:nvPr>
            <p:extLst>
              <p:ext uri="{D42A27DB-BD31-4B8C-83A1-F6EECF244321}">
                <p14:modId xmlns:p14="http://schemas.microsoft.com/office/powerpoint/2010/main" val="1420074414"/>
              </p:ext>
            </p:extLst>
          </p:nvPr>
        </p:nvGraphicFramePr>
        <p:xfrm>
          <a:off x="179512" y="3013084"/>
          <a:ext cx="4752529" cy="1280160"/>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820891">
                  <a:extLst>
                    <a:ext uri="{9D8B030D-6E8A-4147-A177-3AD203B41FA5}">
                      <a16:colId xmlns:a16="http://schemas.microsoft.com/office/drawing/2014/main" val="20001"/>
                    </a:ext>
                  </a:extLst>
                </a:gridCol>
                <a:gridCol w="950506">
                  <a:extLst>
                    <a:ext uri="{9D8B030D-6E8A-4147-A177-3AD203B41FA5}">
                      <a16:colId xmlns:a16="http://schemas.microsoft.com/office/drawing/2014/main" val="20002"/>
                    </a:ext>
                  </a:extLst>
                </a:gridCol>
                <a:gridCol w="950506">
                  <a:extLst>
                    <a:ext uri="{9D8B030D-6E8A-4147-A177-3AD203B41FA5}">
                      <a16:colId xmlns:a16="http://schemas.microsoft.com/office/drawing/2014/main" val="20003"/>
                    </a:ext>
                  </a:extLst>
                </a:gridCol>
                <a:gridCol w="950506">
                  <a:extLst>
                    <a:ext uri="{9D8B030D-6E8A-4147-A177-3AD203B41FA5}">
                      <a16:colId xmlns:a16="http://schemas.microsoft.com/office/drawing/2014/main" val="20004"/>
                    </a:ext>
                  </a:extLst>
                </a:gridCol>
              </a:tblGrid>
              <a:tr h="0">
                <a:tc>
                  <a:txBody>
                    <a:bodyPr/>
                    <a:lstStyle/>
                    <a:p>
                      <a:pPr marL="0" indent="0">
                        <a:spcAft>
                          <a:spcPts val="0"/>
                        </a:spcAft>
                      </a:pPr>
                      <a:r>
                        <a:rPr lang="pt-BR" sz="1200" dirty="0">
                          <a:effectLst/>
                        </a:rPr>
                        <a:t>Classes de Atendimentos</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spcAft>
                          <a:spcPts val="0"/>
                        </a:spcAft>
                      </a:pPr>
                      <a:r>
                        <a:rPr lang="pt-BR" sz="1200" dirty="0">
                          <a:effectLst/>
                        </a:rPr>
                        <a:t>      Dias</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spcAft>
                          <a:spcPts val="0"/>
                        </a:spcAft>
                      </a:pPr>
                      <a:r>
                        <a:rPr lang="pt-BR" sz="1200" dirty="0">
                          <a:effectLst/>
                        </a:rPr>
                        <a:t>Frequência Relativa</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spcAft>
                          <a:spcPts val="0"/>
                        </a:spcAft>
                      </a:pPr>
                      <a:r>
                        <a:rPr lang="pt-BR" sz="1200" dirty="0">
                          <a:effectLst/>
                        </a:rPr>
                        <a:t>Frequência Acumulada</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spcAft>
                          <a:spcPts val="0"/>
                        </a:spcAft>
                      </a:pPr>
                      <a:r>
                        <a:rPr lang="pt-BR" sz="1200" dirty="0">
                          <a:effectLst/>
                        </a:rPr>
                        <a:t>Intervalo de nº aleatórios</a:t>
                      </a:r>
                      <a:endParaRPr lang="pt-BR" sz="1100" dirty="0">
                        <a:effectLst/>
                        <a:latin typeface="Calibri"/>
                        <a:ea typeface="Calibri"/>
                        <a:cs typeface="Times New Roman"/>
                      </a:endParaRPr>
                    </a:p>
                  </a:txBody>
                  <a:tcPr marL="68580" marR="68580" marT="0" marB="0">
                    <a:solidFill>
                      <a:schemeClr val="accent6">
                        <a:lumMod val="50000"/>
                      </a:schemeClr>
                    </a:solidFill>
                  </a:tcPr>
                </a:tc>
                <a:extLst>
                  <a:ext uri="{0D108BD9-81ED-4DB2-BD59-A6C34878D82A}">
                    <a16:rowId xmlns:a16="http://schemas.microsoft.com/office/drawing/2014/main" val="10000"/>
                  </a:ext>
                </a:extLst>
              </a:tr>
              <a:tr h="0">
                <a:tc>
                  <a:txBody>
                    <a:bodyPr/>
                    <a:lstStyle/>
                    <a:p>
                      <a:pPr marL="0" indent="0">
                        <a:spcAft>
                          <a:spcPts val="0"/>
                        </a:spcAft>
                      </a:pPr>
                      <a:r>
                        <a:rPr lang="pt-BR" sz="1200" dirty="0">
                          <a:effectLst/>
                        </a:rPr>
                        <a:t>10 ---| 12</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lgn="ctr">
                        <a:spcAft>
                          <a:spcPts val="0"/>
                        </a:spcAft>
                      </a:pPr>
                      <a:r>
                        <a:rPr lang="pt-BR" sz="1200" dirty="0">
                          <a:effectLst/>
                        </a:rPr>
                        <a:t>15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0,15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0,15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 a 15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indent="0">
                        <a:spcAft>
                          <a:spcPts val="0"/>
                        </a:spcAft>
                      </a:pPr>
                      <a:r>
                        <a:rPr lang="pt-BR" sz="1200" dirty="0">
                          <a:effectLst/>
                        </a:rPr>
                        <a:t>12 ---| 14</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lgn="ctr">
                        <a:spcAft>
                          <a:spcPts val="0"/>
                        </a:spcAft>
                      </a:pPr>
                      <a:r>
                        <a:rPr lang="pt-BR" sz="1200" dirty="0">
                          <a:effectLst/>
                        </a:rPr>
                        <a:t>20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0,35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16 a 35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indent="0">
                        <a:spcAft>
                          <a:spcPts val="0"/>
                        </a:spcAft>
                      </a:pPr>
                      <a:r>
                        <a:rPr lang="pt-BR" sz="1200" dirty="0">
                          <a:effectLst/>
                        </a:rPr>
                        <a:t>14 ---| 16</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lgn="ctr">
                        <a:spcAft>
                          <a:spcPts val="0"/>
                        </a:spcAft>
                      </a:pPr>
                      <a:r>
                        <a:rPr lang="pt-BR" sz="1200" dirty="0">
                          <a:effectLst/>
                        </a:rPr>
                        <a:t>35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0,35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0,70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36 a 70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indent="0">
                        <a:spcAft>
                          <a:spcPts val="0"/>
                        </a:spcAft>
                      </a:pPr>
                      <a:r>
                        <a:rPr lang="pt-BR" sz="1200" dirty="0">
                          <a:effectLst/>
                        </a:rPr>
                        <a:t>16 ---| 18</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lgn="ctr">
                        <a:spcAft>
                          <a:spcPts val="0"/>
                        </a:spcAft>
                      </a:pPr>
                      <a:r>
                        <a:rPr lang="pt-BR" sz="1200" dirty="0">
                          <a:effectLst/>
                        </a:rPr>
                        <a:t>20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0,90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71 a 90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indent="0">
                        <a:spcAft>
                          <a:spcPts val="0"/>
                        </a:spcAft>
                      </a:pPr>
                      <a:r>
                        <a:rPr lang="pt-BR" sz="1200" dirty="0">
                          <a:effectLst/>
                        </a:rPr>
                        <a:t>18 ---| 20</a:t>
                      </a:r>
                      <a:endParaRPr lang="pt-BR" sz="1100" dirty="0">
                        <a:effectLst/>
                        <a:latin typeface="Calibri"/>
                        <a:ea typeface="Calibri"/>
                        <a:cs typeface="Times New Roman"/>
                      </a:endParaRPr>
                    </a:p>
                  </a:txBody>
                  <a:tcPr marL="68580" marR="68580" marT="0" marB="0">
                    <a:solidFill>
                      <a:schemeClr val="accent6">
                        <a:lumMod val="50000"/>
                      </a:schemeClr>
                    </a:solidFill>
                  </a:tcPr>
                </a:tc>
                <a:tc>
                  <a:txBody>
                    <a:bodyPr/>
                    <a:lstStyle/>
                    <a:p>
                      <a:pPr marL="0" indent="0" algn="ctr">
                        <a:spcAft>
                          <a:spcPts val="0"/>
                        </a:spcAft>
                      </a:pPr>
                      <a:r>
                        <a:rPr lang="pt-BR" sz="1200" dirty="0">
                          <a:effectLst/>
                        </a:rPr>
                        <a:t>10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0,10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1,00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91 a 100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graphicFrame>
        <p:nvGraphicFramePr>
          <p:cNvPr id="18" name="Tabela 17"/>
          <p:cNvGraphicFramePr>
            <a:graphicFrameLocks noGrp="1"/>
          </p:cNvGraphicFramePr>
          <p:nvPr>
            <p:extLst>
              <p:ext uri="{D42A27DB-BD31-4B8C-83A1-F6EECF244321}">
                <p14:modId xmlns:p14="http://schemas.microsoft.com/office/powerpoint/2010/main" val="3826589822"/>
              </p:ext>
            </p:extLst>
          </p:nvPr>
        </p:nvGraphicFramePr>
        <p:xfrm>
          <a:off x="179512" y="4509120"/>
          <a:ext cx="3854698" cy="1645920"/>
        </p:xfrm>
        <a:graphic>
          <a:graphicData uri="http://schemas.openxmlformats.org/drawingml/2006/table">
            <a:tbl>
              <a:tblPr firstRow="1" firstCol="1" bandRow="1">
                <a:tableStyleId>{5C22544A-7EE6-4342-B048-85BDC9FD1C3A}</a:tableStyleId>
              </a:tblPr>
              <a:tblGrid>
                <a:gridCol w="1156941">
                  <a:extLst>
                    <a:ext uri="{9D8B030D-6E8A-4147-A177-3AD203B41FA5}">
                      <a16:colId xmlns:a16="http://schemas.microsoft.com/office/drawing/2014/main" val="20000"/>
                    </a:ext>
                  </a:extLst>
                </a:gridCol>
                <a:gridCol w="1545629">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0">
                <a:tc>
                  <a:txBody>
                    <a:bodyPr/>
                    <a:lstStyle/>
                    <a:p>
                      <a:pPr marL="457200">
                        <a:spcAft>
                          <a:spcPts val="0"/>
                        </a:spcAft>
                      </a:pPr>
                      <a:r>
                        <a:rPr lang="pt-BR" sz="1200" dirty="0">
                          <a:effectLst/>
                        </a:rPr>
                        <a:t>Dia da Semana</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spcAft>
                          <a:spcPts val="0"/>
                        </a:spcAft>
                      </a:pPr>
                      <a:r>
                        <a:rPr lang="pt-BR" sz="1200" dirty="0">
                          <a:effectLst/>
                        </a:rPr>
                        <a:t>Nº Aleatório</a:t>
                      </a:r>
                      <a:endParaRPr lang="pt-BR" sz="1100" dirty="0">
                        <a:effectLst/>
                        <a:latin typeface="Calibri"/>
                        <a:ea typeface="Calibri"/>
                        <a:cs typeface="Times New Roman"/>
                      </a:endParaRPr>
                    </a:p>
                  </a:txBody>
                  <a:tcPr marL="68580" marR="68580" marT="0" marB="0">
                    <a:solidFill>
                      <a:srgbClr val="C00000"/>
                    </a:solidFill>
                  </a:tcPr>
                </a:tc>
                <a:tc>
                  <a:txBody>
                    <a:bodyPr/>
                    <a:lstStyle/>
                    <a:p>
                      <a:pPr marL="0" indent="0">
                        <a:spcAft>
                          <a:spcPts val="0"/>
                        </a:spcAft>
                      </a:pPr>
                      <a:r>
                        <a:rPr lang="pt-BR" sz="1200" dirty="0">
                          <a:effectLst/>
                        </a:rPr>
                        <a:t>Atendimentos</a:t>
                      </a:r>
                      <a:endParaRPr lang="pt-BR" sz="1100" dirty="0">
                        <a:effectLst/>
                        <a:latin typeface="Calibri"/>
                        <a:ea typeface="Calibri"/>
                        <a:cs typeface="Times New Roman"/>
                      </a:endParaRPr>
                    </a:p>
                  </a:txBody>
                  <a:tcPr marL="68580" marR="68580" marT="0" marB="0">
                    <a:solidFill>
                      <a:srgbClr val="C00000"/>
                    </a:solidFill>
                  </a:tcPr>
                </a:tc>
                <a:extLst>
                  <a:ext uri="{0D108BD9-81ED-4DB2-BD59-A6C34878D82A}">
                    <a16:rowId xmlns:a16="http://schemas.microsoft.com/office/drawing/2014/main" val="10000"/>
                  </a:ext>
                </a:extLst>
              </a:tr>
              <a:tr h="0">
                <a:tc>
                  <a:txBody>
                    <a:bodyPr/>
                    <a:lstStyle/>
                    <a:p>
                      <a:pPr marL="457200">
                        <a:spcAft>
                          <a:spcPts val="0"/>
                        </a:spcAft>
                      </a:pPr>
                      <a:r>
                        <a:rPr lang="pt-BR" sz="1200" dirty="0">
                          <a:effectLst/>
                        </a:rPr>
                        <a:t>1</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10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11</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457200">
                        <a:spcAft>
                          <a:spcPts val="0"/>
                        </a:spcAft>
                      </a:pPr>
                      <a:r>
                        <a:rPr lang="pt-BR" sz="1200" dirty="0">
                          <a:effectLst/>
                        </a:rPr>
                        <a:t>2</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85</a:t>
                      </a:r>
                      <a:endParaRPr lang="pt-BR" sz="1100" dirty="0">
                        <a:effectLst/>
                        <a:latin typeface="Calibri"/>
                        <a:ea typeface="Calibri"/>
                        <a:cs typeface="Times New Roman"/>
                      </a:endParaRPr>
                    </a:p>
                  </a:txBody>
                  <a:tcPr marL="68580" marR="68580" marT="0" marB="0"/>
                </a:tc>
                <a:tc>
                  <a:txBody>
                    <a:bodyPr/>
                    <a:lstStyle/>
                    <a:p>
                      <a:pPr algn="ctr"/>
                      <a:r>
                        <a:rPr lang="pt-BR" sz="1200" dirty="0">
                          <a:effectLst/>
                        </a:rPr>
                        <a:t>17</a:t>
                      </a:r>
                      <a:r>
                        <a:rPr lang="pt-BR" sz="1100" dirty="0">
                          <a:effectLst/>
                        </a:rPr>
                        <a:t> </a:t>
                      </a:r>
                      <a:endParaRPr lang="pt-BR" sz="1100" dirty="0">
                        <a:effectLst/>
                        <a:latin typeface="Calibri"/>
                      </a:endParaRPr>
                    </a:p>
                  </a:txBody>
                  <a:tcPr marL="68580" marR="68580" marT="0" marB="0"/>
                </a:tc>
                <a:extLst>
                  <a:ext uri="{0D108BD9-81ED-4DB2-BD59-A6C34878D82A}">
                    <a16:rowId xmlns:a16="http://schemas.microsoft.com/office/drawing/2014/main" val="10002"/>
                  </a:ext>
                </a:extLst>
              </a:tr>
              <a:tr h="0">
                <a:tc>
                  <a:txBody>
                    <a:bodyPr/>
                    <a:lstStyle/>
                    <a:p>
                      <a:pPr marL="457200">
                        <a:spcAft>
                          <a:spcPts val="0"/>
                        </a:spcAft>
                      </a:pPr>
                      <a:r>
                        <a:rPr lang="pt-BR" sz="1200" dirty="0">
                          <a:effectLst/>
                        </a:rPr>
                        <a:t>3</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36</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457200">
                        <a:spcAft>
                          <a:spcPts val="0"/>
                        </a:spcAft>
                      </a:pPr>
                      <a:r>
                        <a:rPr lang="pt-BR" sz="1200" dirty="0">
                          <a:effectLst/>
                        </a:rPr>
                        <a:t>4</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49</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457200">
                        <a:spcAft>
                          <a:spcPts val="0"/>
                        </a:spcAft>
                      </a:pPr>
                      <a:r>
                        <a:rPr lang="pt-BR" sz="1200" dirty="0">
                          <a:effectLst/>
                        </a:rPr>
                        <a:t>5</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58</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457200">
                        <a:spcAft>
                          <a:spcPts val="0"/>
                        </a:spcAft>
                      </a:pPr>
                      <a:r>
                        <a:rPr lang="pt-BR" sz="1200" dirty="0">
                          <a:effectLst/>
                        </a:rPr>
                        <a:t>6</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05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11</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457200">
                        <a:spcAft>
                          <a:spcPts val="0"/>
                        </a:spcAft>
                      </a:pPr>
                      <a:r>
                        <a:rPr lang="pt-BR" sz="1200" dirty="0">
                          <a:effectLst/>
                        </a:rPr>
                        <a:t>7</a:t>
                      </a:r>
                      <a:endParaRPr lang="pt-BR" sz="1100" dirty="0">
                        <a:effectLst/>
                        <a:latin typeface="Calibri"/>
                        <a:ea typeface="Calibri"/>
                        <a:cs typeface="Times New Roman"/>
                      </a:endParaRPr>
                    </a:p>
                  </a:txBody>
                  <a:tcPr marL="68580" marR="68580" marT="0" marB="0">
                    <a:solidFill>
                      <a:srgbClr val="C00000"/>
                    </a:solidFill>
                  </a:tcPr>
                </a:tc>
                <a:tc>
                  <a:txBody>
                    <a:bodyPr/>
                    <a:lstStyle/>
                    <a:p>
                      <a:pPr marL="457200" algn="ctr">
                        <a:spcAft>
                          <a:spcPts val="0"/>
                        </a:spcAft>
                      </a:pPr>
                      <a:r>
                        <a:rPr lang="pt-BR" sz="1200" dirty="0">
                          <a:effectLst/>
                        </a:rPr>
                        <a:t>67</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15</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21" name="AutoShape 5"/>
          <p:cNvSpPr>
            <a:spLocks/>
          </p:cNvSpPr>
          <p:nvPr/>
        </p:nvSpPr>
        <p:spPr bwMode="auto">
          <a:xfrm>
            <a:off x="4121472" y="4724747"/>
            <a:ext cx="117252" cy="1224532"/>
          </a:xfrm>
          <a:prstGeom prst="rightBrace">
            <a:avLst>
              <a:gd name="adj1" fmla="val 10614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Text Box 6"/>
          <p:cNvSpPr txBox="1">
            <a:spLocks noChangeArrowheads="1"/>
          </p:cNvSpPr>
          <p:nvPr/>
        </p:nvSpPr>
        <p:spPr bwMode="auto">
          <a:xfrm>
            <a:off x="4355976" y="4867621"/>
            <a:ext cx="3528392" cy="8667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b="0" i="0" u="none" strike="noStrike" cap="none" normalizeH="0" baseline="0">
                <a:ln>
                  <a:noFill/>
                </a:ln>
                <a:solidFill>
                  <a:schemeClr val="tx1"/>
                </a:solidFill>
                <a:effectLst/>
                <a:latin typeface="Arial" pitchFamily="34" charset="0"/>
                <a:cs typeface="Arial" pitchFamily="34" charset="0"/>
              </a:rPr>
              <a:t>Tomar os </a:t>
            </a:r>
            <a:r>
              <a:rPr kumimoji="0" lang="pt-BR" sz="1600" b="1" i="0" u="none" strike="noStrike" cap="none" normalizeH="0" baseline="0">
                <a:ln>
                  <a:noFill/>
                </a:ln>
                <a:solidFill>
                  <a:schemeClr val="tx1"/>
                </a:solidFill>
                <a:effectLst/>
                <a:latin typeface="Arial" pitchFamily="34" charset="0"/>
                <a:cs typeface="Arial" pitchFamily="34" charset="0"/>
              </a:rPr>
              <a:t>pontos médios</a:t>
            </a:r>
            <a:r>
              <a:rPr kumimoji="0" lang="pt-BR" sz="1600" b="0" i="0" u="none" strike="noStrike" cap="none" normalizeH="0" baseline="0">
                <a:ln>
                  <a:noFill/>
                </a:ln>
                <a:solidFill>
                  <a:schemeClr val="tx1"/>
                </a:solidFill>
                <a:effectLst/>
                <a:latin typeface="Arial" pitchFamily="34" charset="0"/>
                <a:cs typeface="Arial" pitchFamily="34" charset="0"/>
              </a:rPr>
              <a:t> de cada intervalo de classe (são os pontos representativos da classe).</a:t>
            </a:r>
          </a:p>
        </p:txBody>
      </p:sp>
      <p:sp>
        <p:nvSpPr>
          <p:cNvPr id="23" name="Retângulo 22"/>
          <p:cNvSpPr/>
          <p:nvPr/>
        </p:nvSpPr>
        <p:spPr>
          <a:xfrm>
            <a:off x="2123728" y="3356992"/>
            <a:ext cx="8640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3075285" y="3380234"/>
            <a:ext cx="8640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3995936" y="3380234"/>
            <a:ext cx="8640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3089705" y="4882955"/>
            <a:ext cx="864096" cy="1224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1047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3"/>
                                        </p:tgtEl>
                                        <p:attrNameLst>
                                          <p:attrName>ppt_x</p:attrName>
                                        </p:attrNameLst>
                                      </p:cBhvr>
                                      <p:tavLst>
                                        <p:tav tm="0">
                                          <p:val>
                                            <p:strVal val="ppt_x"/>
                                          </p:val>
                                        </p:tav>
                                        <p:tav tm="100000">
                                          <p:val>
                                            <p:strVal val="ppt_x"/>
                                          </p:val>
                                        </p:tav>
                                      </p:tavLst>
                                    </p:anim>
                                    <p:anim calcmode="lin" valueType="num">
                                      <p:cBhvr additive="base">
                                        <p:cTn id="25" dur="500"/>
                                        <p:tgtEl>
                                          <p:spTgt spid="23"/>
                                        </p:tgtEl>
                                        <p:attrNameLst>
                                          <p:attrName>ppt_y</p:attrName>
                                        </p:attrNameLst>
                                      </p:cBhvr>
                                      <p:tavLst>
                                        <p:tav tm="0">
                                          <p:val>
                                            <p:strVal val="ppt_y"/>
                                          </p:val>
                                        </p:tav>
                                        <p:tav tm="100000">
                                          <p:val>
                                            <p:strVal val="1+ppt_h/2"/>
                                          </p:val>
                                        </p:tav>
                                      </p:tavLst>
                                    </p:anim>
                                    <p:set>
                                      <p:cBhvr>
                                        <p:cTn id="26" dur="1" fill="hold">
                                          <p:stCondLst>
                                            <p:cond delay="499"/>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4"/>
                                        </p:tgtEl>
                                        <p:attrNameLst>
                                          <p:attrName>ppt_x</p:attrName>
                                        </p:attrNameLst>
                                      </p:cBhvr>
                                      <p:tavLst>
                                        <p:tav tm="0">
                                          <p:val>
                                            <p:strVal val="ppt_x"/>
                                          </p:val>
                                        </p:tav>
                                        <p:tav tm="100000">
                                          <p:val>
                                            <p:strVal val="ppt_x"/>
                                          </p:val>
                                        </p:tav>
                                      </p:tavLst>
                                    </p:anim>
                                    <p:anim calcmode="lin" valueType="num">
                                      <p:cBhvr additive="base">
                                        <p:cTn id="31" dur="500"/>
                                        <p:tgtEl>
                                          <p:spTgt spid="24"/>
                                        </p:tgtEl>
                                        <p:attrNameLst>
                                          <p:attrName>ppt_y</p:attrName>
                                        </p:attrNameLst>
                                      </p:cBhvr>
                                      <p:tavLst>
                                        <p:tav tm="0">
                                          <p:val>
                                            <p:strVal val="ppt_y"/>
                                          </p:val>
                                        </p:tav>
                                        <p:tav tm="100000">
                                          <p:val>
                                            <p:strVal val="1+ppt_h/2"/>
                                          </p:val>
                                        </p:tav>
                                      </p:tavLst>
                                    </p:anim>
                                    <p:set>
                                      <p:cBhvr>
                                        <p:cTn id="32" dur="1" fill="hold">
                                          <p:stCondLst>
                                            <p:cond delay="499"/>
                                          </p:stCondLst>
                                        </p:cTn>
                                        <p:tgtEl>
                                          <p:spTgt spid="2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ppt_x"/>
                                          </p:val>
                                        </p:tav>
                                      </p:tavLst>
                                    </p:anim>
                                    <p:anim calcmode="lin" valueType="num">
                                      <p:cBhvr additive="base">
                                        <p:cTn id="37" dur="500"/>
                                        <p:tgtEl>
                                          <p:spTgt spid="25"/>
                                        </p:tgtEl>
                                        <p:attrNameLst>
                                          <p:attrName>ppt_y</p:attrName>
                                        </p:attrNameLst>
                                      </p:cBhvr>
                                      <p:tavLst>
                                        <p:tav tm="0">
                                          <p:val>
                                            <p:strVal val="ppt_y"/>
                                          </p:val>
                                        </p:tav>
                                        <p:tav tm="100000">
                                          <p:val>
                                            <p:strVal val="1+ppt_h/2"/>
                                          </p:val>
                                        </p:tav>
                                      </p:tavLst>
                                    </p:anim>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26"/>
                                        </p:tgtEl>
                                        <p:attrNameLst>
                                          <p:attrName>ppt_x</p:attrName>
                                        </p:attrNameLst>
                                      </p:cBhvr>
                                      <p:tavLst>
                                        <p:tav tm="0">
                                          <p:val>
                                            <p:strVal val="ppt_x"/>
                                          </p:val>
                                        </p:tav>
                                        <p:tav tm="100000">
                                          <p:val>
                                            <p:strVal val="ppt_x"/>
                                          </p:val>
                                        </p:tav>
                                      </p:tavLst>
                                    </p:anim>
                                    <p:anim calcmode="lin" valueType="num">
                                      <p:cBhvr additive="base">
                                        <p:cTn id="53" dur="500"/>
                                        <p:tgtEl>
                                          <p:spTgt spid="26"/>
                                        </p:tgtEl>
                                        <p:attrNameLst>
                                          <p:attrName>ppt_y</p:attrName>
                                        </p:attrNameLst>
                                      </p:cBhvr>
                                      <p:tavLst>
                                        <p:tav tm="0">
                                          <p:val>
                                            <p:strVal val="ppt_y"/>
                                          </p:val>
                                        </p:tav>
                                        <p:tav tm="100000">
                                          <p:val>
                                            <p:strVal val="1+ppt_h/2"/>
                                          </p:val>
                                        </p:tav>
                                      </p:tavLst>
                                    </p:anim>
                                    <p:set>
                                      <p:cBhvr>
                                        <p:cTn id="54" dur="1" fill="hold">
                                          <p:stCondLst>
                                            <p:cond delay="499"/>
                                          </p:stCondLst>
                                        </p:cTn>
                                        <p:tgtEl>
                                          <p:spTgt spid="2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#02</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26</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692696"/>
            <a:ext cx="9127058" cy="338554"/>
          </a:xfrm>
          <a:prstGeom prst="rect">
            <a:avLst/>
          </a:prstGeom>
        </p:spPr>
        <p:txBody>
          <a:bodyPr wrap="square">
            <a:spAutoFit/>
          </a:bodyPr>
          <a:lstStyle/>
          <a:p>
            <a:pPr lvl="0"/>
            <a:r>
              <a:rPr lang="pt-BR" sz="1600" dirty="0">
                <a:latin typeface="Arial" pitchFamily="34" charset="0"/>
                <a:cs typeface="Arial" pitchFamily="34" charset="0"/>
              </a:rPr>
              <a:t>As variáveis x e y são independentes e têm as distribuições empíricas de probabilidades:</a:t>
            </a:r>
          </a:p>
        </p:txBody>
      </p:sp>
      <p:pic>
        <p:nvPicPr>
          <p:cNvPr id="9" name="Imagem 8"/>
          <p:cNvPicPr/>
          <p:nvPr/>
        </p:nvPicPr>
        <p:blipFill>
          <a:blip r:embed="rId3"/>
          <a:srcRect/>
          <a:stretch>
            <a:fillRect/>
          </a:stretch>
        </p:blipFill>
        <p:spPr bwMode="auto">
          <a:xfrm>
            <a:off x="58399" y="1074022"/>
            <a:ext cx="1600200" cy="1409700"/>
          </a:xfrm>
          <a:prstGeom prst="rect">
            <a:avLst/>
          </a:prstGeom>
          <a:noFill/>
          <a:ln w="9525">
            <a:noFill/>
            <a:miter lim="800000"/>
            <a:headEnd/>
            <a:tailEnd/>
          </a:ln>
        </p:spPr>
      </p:pic>
      <p:pic>
        <p:nvPicPr>
          <p:cNvPr id="10" name="Imagem 9"/>
          <p:cNvPicPr/>
          <p:nvPr/>
        </p:nvPicPr>
        <p:blipFill>
          <a:blip r:embed="rId4"/>
          <a:srcRect/>
          <a:stretch>
            <a:fillRect/>
          </a:stretch>
        </p:blipFill>
        <p:spPr bwMode="auto">
          <a:xfrm>
            <a:off x="1675739" y="1074022"/>
            <a:ext cx="1600200" cy="1409700"/>
          </a:xfrm>
          <a:prstGeom prst="rect">
            <a:avLst/>
          </a:prstGeom>
          <a:noFill/>
          <a:ln w="9525">
            <a:noFill/>
            <a:miter lim="800000"/>
            <a:headEnd/>
            <a:tailEnd/>
          </a:ln>
        </p:spPr>
      </p:pic>
      <p:sp>
        <p:nvSpPr>
          <p:cNvPr id="11" name="Retângulo 10"/>
          <p:cNvSpPr/>
          <p:nvPr/>
        </p:nvSpPr>
        <p:spPr>
          <a:xfrm>
            <a:off x="3275938" y="1013827"/>
            <a:ext cx="5851120" cy="830997"/>
          </a:xfrm>
          <a:prstGeom prst="rect">
            <a:avLst/>
          </a:prstGeom>
        </p:spPr>
        <p:txBody>
          <a:bodyPr wrap="square">
            <a:spAutoFit/>
          </a:bodyPr>
          <a:lstStyle/>
          <a:p>
            <a:pPr algn="just"/>
            <a:r>
              <a:rPr lang="pt-BR" sz="1600" dirty="0">
                <a:latin typeface="Arial" pitchFamily="34" charset="0"/>
                <a:cs typeface="Arial" pitchFamily="34" charset="0"/>
              </a:rPr>
              <a:t>Construir os valores de </a:t>
            </a:r>
            <a:r>
              <a:rPr lang="pt-BR" sz="1600" b="1" dirty="0">
                <a:solidFill>
                  <a:srgbClr val="C00000"/>
                </a:solidFill>
                <a:latin typeface="Arial" pitchFamily="34" charset="0"/>
                <a:cs typeface="Arial" pitchFamily="34" charset="0"/>
              </a:rPr>
              <a:t>z = 2x + 3y </a:t>
            </a:r>
            <a:r>
              <a:rPr lang="pt-BR" sz="1600" dirty="0">
                <a:latin typeface="Arial" pitchFamily="34" charset="0"/>
                <a:cs typeface="Arial" pitchFamily="34" charset="0"/>
              </a:rPr>
              <a:t>usando </a:t>
            </a:r>
            <a:r>
              <a:rPr lang="pt-BR" sz="1600" dirty="0">
                <a:effectLst>
                  <a:outerShdw blurRad="38100" dist="38100" dir="2700000" algn="tl">
                    <a:srgbClr val="000000">
                      <a:alpha val="43137"/>
                    </a:srgbClr>
                  </a:outerShdw>
                </a:effectLst>
                <a:latin typeface="Arial" pitchFamily="34" charset="0"/>
                <a:cs typeface="Arial" pitchFamily="34" charset="0"/>
              </a:rPr>
              <a:t>10</a:t>
            </a:r>
            <a:r>
              <a:rPr lang="pt-BR" sz="1600" dirty="0">
                <a:latin typeface="Arial" pitchFamily="34" charset="0"/>
                <a:cs typeface="Arial" pitchFamily="34" charset="0"/>
              </a:rPr>
              <a:t> simulações para </a:t>
            </a:r>
            <a:r>
              <a:rPr lang="pt-BR" sz="1600" dirty="0">
                <a:effectLst>
                  <a:outerShdw blurRad="38100" dist="38100" dir="2700000" algn="tl">
                    <a:srgbClr val="000000">
                      <a:alpha val="43137"/>
                    </a:srgbClr>
                  </a:outerShdw>
                </a:effectLst>
                <a:latin typeface="Arial" pitchFamily="34" charset="0"/>
                <a:cs typeface="Arial" pitchFamily="34" charset="0"/>
              </a:rPr>
              <a:t>x</a:t>
            </a:r>
            <a:r>
              <a:rPr lang="pt-BR" sz="1600" dirty="0">
                <a:latin typeface="Arial" pitchFamily="34" charset="0"/>
                <a:cs typeface="Arial" pitchFamily="34" charset="0"/>
              </a:rPr>
              <a:t> e </a:t>
            </a:r>
            <a:r>
              <a:rPr lang="pt-BR" sz="1600" dirty="0">
                <a:effectLst>
                  <a:outerShdw blurRad="38100" dist="38100" dir="2700000" algn="tl">
                    <a:srgbClr val="000000">
                      <a:alpha val="43137"/>
                    </a:srgbClr>
                  </a:outerShdw>
                </a:effectLst>
                <a:latin typeface="Arial" pitchFamily="34" charset="0"/>
                <a:cs typeface="Arial" pitchFamily="34" charset="0"/>
              </a:rPr>
              <a:t>y</a:t>
            </a:r>
            <a:r>
              <a:rPr lang="pt-BR" sz="1600" dirty="0">
                <a:latin typeface="Arial" pitchFamily="34" charset="0"/>
                <a:cs typeface="Arial" pitchFamily="34" charset="0"/>
              </a:rPr>
              <a:t>. Qual o </a:t>
            </a:r>
            <a:r>
              <a:rPr lang="pt-BR" sz="1600" u="sng" dirty="0">
                <a:latin typeface="Arial" pitchFamily="34" charset="0"/>
                <a:cs typeface="Arial" pitchFamily="34" charset="0"/>
              </a:rPr>
              <a:t>valor médio</a:t>
            </a:r>
            <a:r>
              <a:rPr lang="pt-BR" sz="1600" dirty="0">
                <a:latin typeface="Arial" pitchFamily="34" charset="0"/>
                <a:cs typeface="Arial" pitchFamily="34" charset="0"/>
              </a:rPr>
              <a:t> de </a:t>
            </a:r>
            <a:r>
              <a:rPr lang="pt-BR" sz="1600" b="1" dirty="0">
                <a:latin typeface="Arial" pitchFamily="34" charset="0"/>
                <a:cs typeface="Arial" pitchFamily="34" charset="0"/>
              </a:rPr>
              <a:t>z</a:t>
            </a:r>
            <a:r>
              <a:rPr lang="pt-BR" sz="1600" dirty="0">
                <a:latin typeface="Arial" pitchFamily="34" charset="0"/>
                <a:cs typeface="Arial" pitchFamily="34" charset="0"/>
              </a:rPr>
              <a:t>? Qual o </a:t>
            </a:r>
            <a:r>
              <a:rPr lang="pt-BR" sz="1600" u="sng" dirty="0">
                <a:latin typeface="Arial" pitchFamily="34" charset="0"/>
                <a:cs typeface="Arial" pitchFamily="34" charset="0"/>
              </a:rPr>
              <a:t>desvio padrão</a:t>
            </a:r>
            <a:r>
              <a:rPr lang="pt-BR" sz="1600" dirty="0">
                <a:latin typeface="Arial" pitchFamily="34" charset="0"/>
                <a:cs typeface="Arial" pitchFamily="34" charset="0"/>
              </a:rPr>
              <a:t> de </a:t>
            </a:r>
            <a:r>
              <a:rPr lang="pt-BR" sz="1600" b="1" dirty="0">
                <a:latin typeface="Arial" pitchFamily="34" charset="0"/>
                <a:cs typeface="Arial" pitchFamily="34" charset="0"/>
              </a:rPr>
              <a:t>z</a:t>
            </a:r>
            <a:r>
              <a:rPr lang="pt-BR" sz="1600" dirty="0">
                <a:latin typeface="Arial" pitchFamily="34" charset="0"/>
                <a:cs typeface="Arial" pitchFamily="34" charset="0"/>
              </a:rPr>
              <a:t>?</a:t>
            </a:r>
          </a:p>
        </p:txBody>
      </p:sp>
      <p:sp>
        <p:nvSpPr>
          <p:cNvPr id="12" name="Retângulo 11"/>
          <p:cNvSpPr/>
          <p:nvPr/>
        </p:nvSpPr>
        <p:spPr>
          <a:xfrm>
            <a:off x="3239572" y="1733907"/>
            <a:ext cx="5724916" cy="830997"/>
          </a:xfrm>
          <a:prstGeom prst="rect">
            <a:avLst/>
          </a:prstGeom>
        </p:spPr>
        <p:txBody>
          <a:bodyPr wrap="square">
            <a:spAutoFit/>
          </a:bodyPr>
          <a:lstStyle/>
          <a:p>
            <a:r>
              <a:rPr lang="pt-BR" sz="1600" dirty="0">
                <a:latin typeface="Arial" pitchFamily="34" charset="0"/>
                <a:cs typeface="Arial" pitchFamily="34" charset="0"/>
              </a:rPr>
              <a:t>Use os </a:t>
            </a:r>
            <a:r>
              <a:rPr lang="pt-BR" sz="1600" i="1" dirty="0">
                <a:latin typeface="Arial" pitchFamily="34" charset="0"/>
                <a:cs typeface="Arial" pitchFamily="34" charset="0"/>
              </a:rPr>
              <a:t>números aleatórios</a:t>
            </a:r>
            <a:r>
              <a:rPr lang="pt-BR" sz="1600" dirty="0">
                <a:latin typeface="Arial" pitchFamily="34" charset="0"/>
                <a:cs typeface="Arial" pitchFamily="34" charset="0"/>
              </a:rPr>
              <a:t>:</a:t>
            </a:r>
          </a:p>
          <a:p>
            <a:r>
              <a:rPr lang="pt-BR" sz="1600" dirty="0">
                <a:latin typeface="Arial" pitchFamily="34" charset="0"/>
                <a:cs typeface="Arial" pitchFamily="34" charset="0"/>
              </a:rPr>
              <a:t>Para x: 38, 91, 18, 89, 71, 67, 76, 73, 42, 47</a:t>
            </a:r>
          </a:p>
          <a:p>
            <a:r>
              <a:rPr lang="pt-BR" sz="1600" dirty="0">
                <a:latin typeface="Arial" pitchFamily="34" charset="0"/>
                <a:cs typeface="Arial" pitchFamily="34" charset="0"/>
              </a:rPr>
              <a:t>Para y: 34, 41, 69, 04, 51, 61, 29, 21, 02, 34.</a:t>
            </a:r>
          </a:p>
        </p:txBody>
      </p:sp>
      <p:sp>
        <p:nvSpPr>
          <p:cNvPr id="13" name="Retângulo 12"/>
          <p:cNvSpPr/>
          <p:nvPr/>
        </p:nvSpPr>
        <p:spPr>
          <a:xfrm>
            <a:off x="58399" y="2564904"/>
            <a:ext cx="1149674" cy="369332"/>
          </a:xfrm>
          <a:prstGeom prst="rect">
            <a:avLst/>
          </a:prstGeom>
        </p:spPr>
        <p:txBody>
          <a:bodyPr wrap="none">
            <a:spAutoFit/>
          </a:bodyPr>
          <a:lstStyle/>
          <a:p>
            <a:r>
              <a:rPr lang="pt-BR" sz="1800" b="1" dirty="0">
                <a:latin typeface="Courier New" pitchFamily="49" charset="0"/>
                <a:cs typeface="Courier New" pitchFamily="49" charset="0"/>
              </a:rPr>
              <a:t>Solução</a:t>
            </a:r>
            <a:endParaRPr lang="pt-BR" sz="1800" dirty="0">
              <a:latin typeface="Courier New" pitchFamily="49" charset="0"/>
              <a:cs typeface="Courier New" pitchFamily="49" charset="0"/>
            </a:endParaRPr>
          </a:p>
        </p:txBody>
      </p:sp>
      <p:graphicFrame>
        <p:nvGraphicFramePr>
          <p:cNvPr id="14" name="Tabela 13"/>
          <p:cNvGraphicFramePr>
            <a:graphicFrameLocks noGrp="1"/>
          </p:cNvGraphicFramePr>
          <p:nvPr>
            <p:extLst>
              <p:ext uri="{D42A27DB-BD31-4B8C-83A1-F6EECF244321}">
                <p14:modId xmlns:p14="http://schemas.microsoft.com/office/powerpoint/2010/main" val="1386071093"/>
              </p:ext>
            </p:extLst>
          </p:nvPr>
        </p:nvGraphicFramePr>
        <p:xfrm>
          <a:off x="58399" y="2934236"/>
          <a:ext cx="3937537" cy="914400"/>
        </p:xfrm>
        <a:graphic>
          <a:graphicData uri="http://schemas.openxmlformats.org/drawingml/2006/table">
            <a:tbl>
              <a:tblPr firstRow="1" firstCol="1" bandRow="1">
                <a:tableStyleId>{5C22544A-7EE6-4342-B048-85BDC9FD1C3A}</a:tableStyleId>
              </a:tblPr>
              <a:tblGrid>
                <a:gridCol w="788670">
                  <a:extLst>
                    <a:ext uri="{9D8B030D-6E8A-4147-A177-3AD203B41FA5}">
                      <a16:colId xmlns:a16="http://schemas.microsoft.com/office/drawing/2014/main" val="20000"/>
                    </a:ext>
                  </a:extLst>
                </a:gridCol>
                <a:gridCol w="949960">
                  <a:extLst>
                    <a:ext uri="{9D8B030D-6E8A-4147-A177-3AD203B41FA5}">
                      <a16:colId xmlns:a16="http://schemas.microsoft.com/office/drawing/2014/main" val="20001"/>
                    </a:ext>
                  </a:extLst>
                </a:gridCol>
                <a:gridCol w="949960">
                  <a:extLst>
                    <a:ext uri="{9D8B030D-6E8A-4147-A177-3AD203B41FA5}">
                      <a16:colId xmlns:a16="http://schemas.microsoft.com/office/drawing/2014/main" val="20002"/>
                    </a:ext>
                  </a:extLst>
                </a:gridCol>
                <a:gridCol w="1248947">
                  <a:extLst>
                    <a:ext uri="{9D8B030D-6E8A-4147-A177-3AD203B41FA5}">
                      <a16:colId xmlns:a16="http://schemas.microsoft.com/office/drawing/2014/main" val="20003"/>
                    </a:ext>
                  </a:extLst>
                </a:gridCol>
              </a:tblGrid>
              <a:tr h="0">
                <a:tc>
                  <a:txBody>
                    <a:bodyPr/>
                    <a:lstStyle/>
                    <a:p>
                      <a:pPr marL="0" indent="0" algn="ctr">
                        <a:spcAft>
                          <a:spcPts val="0"/>
                        </a:spcAft>
                      </a:pPr>
                      <a:r>
                        <a:rPr lang="pt-BR" sz="1200" dirty="0">
                          <a:solidFill>
                            <a:schemeClr val="tx1"/>
                          </a:solidFill>
                          <a:effectLst/>
                        </a:rPr>
                        <a:t>X</a:t>
                      </a:r>
                      <a:endParaRPr lang="pt-B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Frequência Relativa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Frequência Acumulada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Intervalo de nº aleatórios</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indent="0" algn="ctr">
                        <a:spcAft>
                          <a:spcPts val="0"/>
                        </a:spcAft>
                      </a:pPr>
                      <a:r>
                        <a:rPr lang="pt-BR" sz="1200" dirty="0">
                          <a:solidFill>
                            <a:schemeClr val="tx1"/>
                          </a:solidFill>
                          <a:effectLst/>
                        </a:rPr>
                        <a:t>10</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0,20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 a 20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indent="0" algn="ctr">
                        <a:spcAft>
                          <a:spcPts val="0"/>
                        </a:spcAft>
                      </a:pPr>
                      <a:r>
                        <a:rPr lang="pt-BR" sz="1200" dirty="0">
                          <a:solidFill>
                            <a:schemeClr val="tx1"/>
                          </a:solidFill>
                          <a:effectLst/>
                        </a:rPr>
                        <a:t>12</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0,50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0,70</a:t>
                      </a:r>
                      <a:endParaRPr lang="pt-B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21 a 70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indent="0" algn="ctr">
                        <a:spcAft>
                          <a:spcPts val="0"/>
                        </a:spcAft>
                      </a:pPr>
                      <a:r>
                        <a:rPr lang="pt-BR" sz="1200" dirty="0">
                          <a:solidFill>
                            <a:schemeClr val="tx1"/>
                          </a:solidFill>
                          <a:effectLst/>
                        </a:rPr>
                        <a:t>15</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0,30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1,00</a:t>
                      </a:r>
                      <a:endParaRPr lang="pt-BR"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71 a 100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4280300435"/>
              </p:ext>
            </p:extLst>
          </p:nvPr>
        </p:nvGraphicFramePr>
        <p:xfrm>
          <a:off x="58399" y="4005064"/>
          <a:ext cx="3937537" cy="914400"/>
        </p:xfrm>
        <a:graphic>
          <a:graphicData uri="http://schemas.openxmlformats.org/drawingml/2006/table">
            <a:tbl>
              <a:tblPr firstRow="1" firstCol="1" bandRow="1">
                <a:tableStyleId>{5C22544A-7EE6-4342-B048-85BDC9FD1C3A}</a:tableStyleId>
              </a:tblPr>
              <a:tblGrid>
                <a:gridCol w="788670">
                  <a:extLst>
                    <a:ext uri="{9D8B030D-6E8A-4147-A177-3AD203B41FA5}">
                      <a16:colId xmlns:a16="http://schemas.microsoft.com/office/drawing/2014/main" val="20000"/>
                    </a:ext>
                  </a:extLst>
                </a:gridCol>
                <a:gridCol w="949960">
                  <a:extLst>
                    <a:ext uri="{9D8B030D-6E8A-4147-A177-3AD203B41FA5}">
                      <a16:colId xmlns:a16="http://schemas.microsoft.com/office/drawing/2014/main" val="20001"/>
                    </a:ext>
                  </a:extLst>
                </a:gridCol>
                <a:gridCol w="949960">
                  <a:extLst>
                    <a:ext uri="{9D8B030D-6E8A-4147-A177-3AD203B41FA5}">
                      <a16:colId xmlns:a16="http://schemas.microsoft.com/office/drawing/2014/main" val="20002"/>
                    </a:ext>
                  </a:extLst>
                </a:gridCol>
                <a:gridCol w="1248947">
                  <a:extLst>
                    <a:ext uri="{9D8B030D-6E8A-4147-A177-3AD203B41FA5}">
                      <a16:colId xmlns:a16="http://schemas.microsoft.com/office/drawing/2014/main" val="20003"/>
                    </a:ext>
                  </a:extLst>
                </a:gridCol>
              </a:tblGrid>
              <a:tr h="0">
                <a:tc>
                  <a:txBody>
                    <a:bodyPr/>
                    <a:lstStyle/>
                    <a:p>
                      <a:pPr marL="0" indent="0" algn="ctr">
                        <a:spcAft>
                          <a:spcPts val="0"/>
                        </a:spcAft>
                      </a:pPr>
                      <a:r>
                        <a:rPr lang="pt-BR" sz="1200" dirty="0">
                          <a:solidFill>
                            <a:schemeClr val="tx1"/>
                          </a:solidFill>
                          <a:effectLst/>
                        </a:rPr>
                        <a:t>Y</a:t>
                      </a:r>
                      <a:endParaRPr lang="pt-BR" sz="11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Frequência Relativa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Frequência Acumulada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Intervalo de nº aleatórios</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0" indent="0" algn="ctr">
                        <a:spcAft>
                          <a:spcPts val="0"/>
                        </a:spcAft>
                      </a:pPr>
                      <a:r>
                        <a:rPr lang="pt-BR" sz="1200" dirty="0">
                          <a:solidFill>
                            <a:schemeClr val="tx1"/>
                          </a:solidFill>
                          <a:effectLst/>
                        </a:rPr>
                        <a:t>8</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0,40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0,40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 a 40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indent="0" algn="ctr">
                        <a:spcAft>
                          <a:spcPts val="0"/>
                        </a:spcAft>
                      </a:pPr>
                      <a:r>
                        <a:rPr lang="pt-BR" sz="1200" dirty="0">
                          <a:solidFill>
                            <a:schemeClr val="tx1"/>
                          </a:solidFill>
                          <a:effectLst/>
                        </a:rPr>
                        <a:t>9</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0,50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0,90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41 a 90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indent="0" algn="ctr">
                        <a:spcAft>
                          <a:spcPts val="0"/>
                        </a:spcAft>
                      </a:pPr>
                      <a:r>
                        <a:rPr lang="pt-BR" sz="1200" dirty="0">
                          <a:solidFill>
                            <a:schemeClr val="tx1"/>
                          </a:solidFill>
                          <a:effectLst/>
                        </a:rPr>
                        <a:t>10</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0,10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1,00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dirty="0">
                          <a:effectLst/>
                        </a:rPr>
                        <a:t>91 a 100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6" name="Imagem 15"/>
          <p:cNvPicPr/>
          <p:nvPr/>
        </p:nvPicPr>
        <p:blipFill>
          <a:blip r:embed="rId5"/>
          <a:srcRect/>
          <a:stretch>
            <a:fillRect/>
          </a:stretch>
        </p:blipFill>
        <p:spPr bwMode="auto">
          <a:xfrm>
            <a:off x="4427984" y="2934236"/>
            <a:ext cx="4536504" cy="2686362"/>
          </a:xfrm>
          <a:prstGeom prst="rect">
            <a:avLst/>
          </a:prstGeom>
          <a:noFill/>
          <a:ln w="9525">
            <a:noFill/>
            <a:miter lim="800000"/>
            <a:headEnd/>
            <a:tailEnd/>
          </a:ln>
        </p:spPr>
      </p:pic>
      <p:sp>
        <p:nvSpPr>
          <p:cNvPr id="17" name="Retângulo 16"/>
          <p:cNvSpPr/>
          <p:nvPr/>
        </p:nvSpPr>
        <p:spPr>
          <a:xfrm>
            <a:off x="6066026" y="3469650"/>
            <a:ext cx="594206" cy="211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7524328" y="3462675"/>
            <a:ext cx="594206" cy="211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8274168" y="3448725"/>
            <a:ext cx="594206" cy="2119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0" name="Retângulo 19"/>
              <p:cNvSpPr/>
              <p:nvPr/>
            </p:nvSpPr>
            <p:spPr>
              <a:xfrm>
                <a:off x="119546" y="5714672"/>
                <a:ext cx="8340886" cy="738664"/>
              </a:xfrm>
              <a:prstGeom prst="rect">
                <a:avLst/>
              </a:prstGeom>
            </p:spPr>
            <p:txBody>
              <a:bodyPr wrap="square">
                <a:spAutoFit/>
              </a:bodyPr>
              <a:lstStyle/>
              <a:p>
                <a:r>
                  <a:rPr lang="pt-BR" sz="1400" dirty="0"/>
                  <a:t>Fazendo na Calculadora HP-12C:</a:t>
                </a:r>
              </a:p>
              <a:p>
                <a:r>
                  <a:rPr lang="pt-BR" sz="1400" dirty="0"/>
                  <a:t>f </a:t>
                </a:r>
                <a:r>
                  <a:rPr lang="pt-BR" sz="1400" dirty="0">
                    <a:sym typeface="Symbol"/>
                  </a:rPr>
                  <a:t></a:t>
                </a:r>
                <a:r>
                  <a:rPr lang="pt-BR" sz="1400" dirty="0"/>
                  <a:t>      48 </a:t>
                </a:r>
                <a:r>
                  <a:rPr lang="pt-BR" sz="1400" dirty="0">
                    <a:sym typeface="Symbol"/>
                  </a:rPr>
                  <a:t></a:t>
                </a:r>
                <a:r>
                  <a:rPr lang="pt-BR" sz="1400" dirty="0"/>
                  <a:t>+     57 </a:t>
                </a:r>
                <a:r>
                  <a:rPr lang="pt-BR" sz="1400" dirty="0">
                    <a:sym typeface="Symbol"/>
                  </a:rPr>
                  <a:t></a:t>
                </a:r>
                <a:r>
                  <a:rPr lang="pt-BR" sz="1400" dirty="0"/>
                  <a:t>+    47 </a:t>
                </a:r>
                <a:r>
                  <a:rPr lang="pt-BR" sz="1400" dirty="0">
                    <a:sym typeface="Symbol"/>
                  </a:rPr>
                  <a:t></a:t>
                </a:r>
                <a:r>
                  <a:rPr lang="pt-BR" sz="1400" dirty="0"/>
                  <a:t>+    54 </a:t>
                </a:r>
                <a:r>
                  <a:rPr lang="pt-BR" sz="1400" dirty="0">
                    <a:sym typeface="Symbol"/>
                  </a:rPr>
                  <a:t></a:t>
                </a:r>
                <a:r>
                  <a:rPr lang="pt-BR" sz="1400" dirty="0"/>
                  <a:t>+    57 </a:t>
                </a:r>
                <a:r>
                  <a:rPr lang="pt-BR" sz="1400" dirty="0">
                    <a:sym typeface="Symbol"/>
                  </a:rPr>
                  <a:t></a:t>
                </a:r>
                <a:r>
                  <a:rPr lang="pt-BR" sz="1400" dirty="0"/>
                  <a:t>+    51 </a:t>
                </a:r>
                <a:r>
                  <a:rPr lang="pt-BR" sz="1400" dirty="0">
                    <a:sym typeface="Symbol"/>
                  </a:rPr>
                  <a:t></a:t>
                </a:r>
                <a:r>
                  <a:rPr lang="pt-BR" sz="1400" dirty="0"/>
                  <a:t>+    54 </a:t>
                </a:r>
                <a:r>
                  <a:rPr lang="pt-BR" sz="1400" dirty="0">
                    <a:sym typeface="Symbol"/>
                  </a:rPr>
                  <a:t></a:t>
                </a:r>
                <a:r>
                  <a:rPr lang="pt-BR" sz="1400" dirty="0"/>
                  <a:t>+    54 </a:t>
                </a:r>
                <a:r>
                  <a:rPr lang="pt-BR" sz="1400" dirty="0">
                    <a:sym typeface="Symbol"/>
                  </a:rPr>
                  <a:t></a:t>
                </a:r>
                <a:r>
                  <a:rPr lang="pt-BR" sz="1400" dirty="0"/>
                  <a:t>+    48 </a:t>
                </a:r>
                <a:r>
                  <a:rPr lang="pt-BR" sz="1400" dirty="0">
                    <a:sym typeface="Symbol"/>
                  </a:rPr>
                  <a:t></a:t>
                </a:r>
                <a:r>
                  <a:rPr lang="pt-BR" sz="1400" dirty="0"/>
                  <a:t>+    48 </a:t>
                </a:r>
                <a:r>
                  <a:rPr lang="pt-BR" sz="1400" dirty="0">
                    <a:sym typeface="Symbol"/>
                  </a:rPr>
                  <a:t></a:t>
                </a:r>
                <a:r>
                  <a:rPr lang="pt-BR" sz="1400" dirty="0"/>
                  <a:t>+     </a:t>
                </a:r>
                <a:r>
                  <a:rPr lang="pt-BR" sz="1400" b="1" dirty="0"/>
                  <a:t>g </a:t>
                </a:r>
                <a14:m>
                  <m:oMath xmlns:m="http://schemas.openxmlformats.org/officeDocument/2006/math">
                    <m:acc>
                      <m:accPr>
                        <m:chr m:val="̅"/>
                        <m:ctrlPr>
                          <a:rPr lang="pt-BR" sz="1400" b="1" i="1">
                            <a:latin typeface="Cambria Math" panose="02040503050406030204" pitchFamily="18" charset="0"/>
                          </a:rPr>
                        </m:ctrlPr>
                      </m:accPr>
                      <m:e>
                        <m:r>
                          <a:rPr lang="pt-BR" sz="1400" b="1" i="1">
                            <a:latin typeface="Cambria Math"/>
                          </a:rPr>
                          <m:t>𝒙</m:t>
                        </m:r>
                      </m:e>
                    </m:acc>
                  </m:oMath>
                </a14:m>
                <a:r>
                  <a:rPr lang="pt-BR" sz="1400" dirty="0"/>
                  <a:t> ... 51,80</a:t>
                </a:r>
              </a:p>
              <a:p>
                <a:r>
                  <a:rPr lang="pt-BR" sz="1400" b="1" dirty="0"/>
                  <a:t>g  s</a:t>
                </a:r>
                <a:r>
                  <a:rPr lang="pt-BR" sz="1400" dirty="0"/>
                  <a:t>  .... 3,88.</a:t>
                </a:r>
              </a:p>
            </p:txBody>
          </p:sp>
        </mc:Choice>
        <mc:Fallback xmlns="">
          <p:sp>
            <p:nvSpPr>
              <p:cNvPr id="20" name="Retângulo 19"/>
              <p:cNvSpPr>
                <a:spLocks noRot="1" noChangeAspect="1" noMove="1" noResize="1" noEditPoints="1" noAdjustHandles="1" noChangeArrowheads="1" noChangeShapeType="1" noTextEdit="1"/>
              </p:cNvSpPr>
              <p:nvPr/>
            </p:nvSpPr>
            <p:spPr>
              <a:xfrm>
                <a:off x="119546" y="5714672"/>
                <a:ext cx="8340886" cy="738664"/>
              </a:xfrm>
              <a:prstGeom prst="rect">
                <a:avLst/>
              </a:prstGeom>
              <a:blipFill rotWithShape="1">
                <a:blip r:embed="rId6"/>
                <a:stretch>
                  <a:fillRect l="-219" t="-820" b="-6557"/>
                </a:stretch>
              </a:blipFill>
            </p:spPr>
            <p:txBody>
              <a:bodyPr/>
              <a:lstStyle/>
              <a:p>
                <a:r>
                  <a:rPr lang="pt-BR">
                    <a:noFill/>
                  </a:rPr>
                  <a:t> </a:t>
                </a:r>
              </a:p>
            </p:txBody>
          </p:sp>
        </mc:Fallback>
      </mc:AlternateContent>
      <p:sp>
        <p:nvSpPr>
          <p:cNvPr id="21" name="Retângulo 20"/>
          <p:cNvSpPr/>
          <p:nvPr/>
        </p:nvSpPr>
        <p:spPr>
          <a:xfrm>
            <a:off x="1869398" y="3284984"/>
            <a:ext cx="85849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3059832" y="3284984"/>
            <a:ext cx="85849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905189" y="3284984"/>
            <a:ext cx="85849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880090" y="4365104"/>
            <a:ext cx="858499" cy="525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890989" y="4401636"/>
            <a:ext cx="858499" cy="525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3059832" y="4404290"/>
            <a:ext cx="858499" cy="525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862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21"/>
                                        </p:tgtEl>
                                        <p:attrNameLst>
                                          <p:attrName>ppt_x</p:attrName>
                                        </p:attrNameLst>
                                      </p:cBhvr>
                                      <p:tavLst>
                                        <p:tav tm="0">
                                          <p:val>
                                            <p:strVal val="ppt_x"/>
                                          </p:val>
                                        </p:tav>
                                        <p:tav tm="100000">
                                          <p:val>
                                            <p:strVal val="ppt_x"/>
                                          </p:val>
                                        </p:tav>
                                      </p:tavLst>
                                    </p:anim>
                                    <p:anim calcmode="lin" valueType="num">
                                      <p:cBhvr additive="base">
                                        <p:cTn id="35" dur="500"/>
                                        <p:tgtEl>
                                          <p:spTgt spid="21"/>
                                        </p:tgtEl>
                                        <p:attrNameLst>
                                          <p:attrName>ppt_y</p:attrName>
                                        </p:attrNameLst>
                                      </p:cBhvr>
                                      <p:tavLst>
                                        <p:tav tm="0">
                                          <p:val>
                                            <p:strVal val="ppt_y"/>
                                          </p:val>
                                        </p:tav>
                                        <p:tav tm="100000">
                                          <p:val>
                                            <p:strVal val="1+ppt_h/2"/>
                                          </p:val>
                                        </p:tav>
                                      </p:tavLst>
                                    </p:anim>
                                    <p:set>
                                      <p:cBhvr>
                                        <p:cTn id="36" dur="1" fill="hold">
                                          <p:stCondLst>
                                            <p:cond delay="499"/>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22"/>
                                        </p:tgtEl>
                                        <p:attrNameLst>
                                          <p:attrName>ppt_x</p:attrName>
                                        </p:attrNameLst>
                                      </p:cBhvr>
                                      <p:tavLst>
                                        <p:tav tm="0">
                                          <p:val>
                                            <p:strVal val="ppt_x"/>
                                          </p:val>
                                        </p:tav>
                                        <p:tav tm="100000">
                                          <p:val>
                                            <p:strVal val="ppt_x"/>
                                          </p:val>
                                        </p:tav>
                                      </p:tavLst>
                                    </p:anim>
                                    <p:anim calcmode="lin" valueType="num">
                                      <p:cBhvr additive="base">
                                        <p:cTn id="41" dur="500"/>
                                        <p:tgtEl>
                                          <p:spTgt spid="22"/>
                                        </p:tgtEl>
                                        <p:attrNameLst>
                                          <p:attrName>ppt_y</p:attrName>
                                        </p:attrNameLst>
                                      </p:cBhvr>
                                      <p:tavLst>
                                        <p:tav tm="0">
                                          <p:val>
                                            <p:strVal val="ppt_y"/>
                                          </p:val>
                                        </p:tav>
                                        <p:tav tm="100000">
                                          <p:val>
                                            <p:strVal val="1+ppt_h/2"/>
                                          </p:val>
                                        </p:tav>
                                      </p:tavLst>
                                    </p:anim>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24"/>
                                        </p:tgtEl>
                                        <p:attrNameLst>
                                          <p:attrName>ppt_x</p:attrName>
                                        </p:attrNameLst>
                                      </p:cBhvr>
                                      <p:tavLst>
                                        <p:tav tm="0">
                                          <p:val>
                                            <p:strVal val="ppt_x"/>
                                          </p:val>
                                        </p:tav>
                                        <p:tav tm="100000">
                                          <p:val>
                                            <p:strVal val="ppt_x"/>
                                          </p:val>
                                        </p:tav>
                                      </p:tavLst>
                                    </p:anim>
                                    <p:anim calcmode="lin" valueType="num">
                                      <p:cBhvr additive="base">
                                        <p:cTn id="65" dur="500"/>
                                        <p:tgtEl>
                                          <p:spTgt spid="24"/>
                                        </p:tgtEl>
                                        <p:attrNameLst>
                                          <p:attrName>ppt_y</p:attrName>
                                        </p:attrNameLst>
                                      </p:cBhvr>
                                      <p:tavLst>
                                        <p:tav tm="0">
                                          <p:val>
                                            <p:strVal val="ppt_y"/>
                                          </p:val>
                                        </p:tav>
                                        <p:tav tm="100000">
                                          <p:val>
                                            <p:strVal val="1+ppt_h/2"/>
                                          </p:val>
                                        </p:tav>
                                      </p:tavLst>
                                    </p:anim>
                                    <p:set>
                                      <p:cBhvr>
                                        <p:cTn id="66" dur="1" fill="hold">
                                          <p:stCondLst>
                                            <p:cond delay="4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25"/>
                                        </p:tgtEl>
                                        <p:attrNameLst>
                                          <p:attrName>ppt_x</p:attrName>
                                        </p:attrNameLst>
                                      </p:cBhvr>
                                      <p:tavLst>
                                        <p:tav tm="0">
                                          <p:val>
                                            <p:strVal val="ppt_x"/>
                                          </p:val>
                                        </p:tav>
                                        <p:tav tm="100000">
                                          <p:val>
                                            <p:strVal val="ppt_x"/>
                                          </p:val>
                                        </p:tav>
                                      </p:tavLst>
                                    </p:anim>
                                    <p:anim calcmode="lin" valueType="num">
                                      <p:cBhvr additive="base">
                                        <p:cTn id="71" dur="500"/>
                                        <p:tgtEl>
                                          <p:spTgt spid="25"/>
                                        </p:tgtEl>
                                        <p:attrNameLst>
                                          <p:attrName>ppt_y</p:attrName>
                                        </p:attrNameLst>
                                      </p:cBhvr>
                                      <p:tavLst>
                                        <p:tav tm="0">
                                          <p:val>
                                            <p:strVal val="ppt_y"/>
                                          </p:val>
                                        </p:tav>
                                        <p:tav tm="100000">
                                          <p:val>
                                            <p:strVal val="1+ppt_h/2"/>
                                          </p:val>
                                        </p:tav>
                                      </p:tavLst>
                                    </p:anim>
                                    <p:set>
                                      <p:cBhvr>
                                        <p:cTn id="72" dur="1" fill="hold">
                                          <p:stCondLst>
                                            <p:cond delay="499"/>
                                          </p:stCondLst>
                                        </p:cTn>
                                        <p:tgtEl>
                                          <p:spTgt spid="2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26"/>
                                        </p:tgtEl>
                                        <p:attrNameLst>
                                          <p:attrName>ppt_x</p:attrName>
                                        </p:attrNameLst>
                                      </p:cBhvr>
                                      <p:tavLst>
                                        <p:tav tm="0">
                                          <p:val>
                                            <p:strVal val="ppt_x"/>
                                          </p:val>
                                        </p:tav>
                                        <p:tav tm="100000">
                                          <p:val>
                                            <p:strVal val="ppt_x"/>
                                          </p:val>
                                        </p:tav>
                                      </p:tavLst>
                                    </p:anim>
                                    <p:anim calcmode="lin" valueType="num">
                                      <p:cBhvr additive="base">
                                        <p:cTn id="77" dur="500"/>
                                        <p:tgtEl>
                                          <p:spTgt spid="26"/>
                                        </p:tgtEl>
                                        <p:attrNameLst>
                                          <p:attrName>ppt_y</p:attrName>
                                        </p:attrNameLst>
                                      </p:cBhvr>
                                      <p:tavLst>
                                        <p:tav tm="0">
                                          <p:val>
                                            <p:strVal val="ppt_y"/>
                                          </p:val>
                                        </p:tav>
                                        <p:tav tm="100000">
                                          <p:val>
                                            <p:strVal val="1+ppt_h/2"/>
                                          </p:val>
                                        </p:tav>
                                      </p:tavLst>
                                    </p:anim>
                                    <p:set>
                                      <p:cBhvr>
                                        <p:cTn id="78" dur="1" fill="hold">
                                          <p:stCondLst>
                                            <p:cond delay="499"/>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17"/>
                                        </p:tgtEl>
                                        <p:attrNameLst>
                                          <p:attrName>ppt_x</p:attrName>
                                        </p:attrNameLst>
                                      </p:cBhvr>
                                      <p:tavLst>
                                        <p:tav tm="0">
                                          <p:val>
                                            <p:strVal val="ppt_x"/>
                                          </p:val>
                                        </p:tav>
                                        <p:tav tm="100000">
                                          <p:val>
                                            <p:strVal val="ppt_x"/>
                                          </p:val>
                                        </p:tav>
                                      </p:tavLst>
                                    </p:anim>
                                    <p:anim calcmode="lin" valueType="num">
                                      <p:cBhvr additive="base">
                                        <p:cTn id="101" dur="500"/>
                                        <p:tgtEl>
                                          <p:spTgt spid="17"/>
                                        </p:tgtEl>
                                        <p:attrNameLst>
                                          <p:attrName>ppt_y</p:attrName>
                                        </p:attrNameLst>
                                      </p:cBhvr>
                                      <p:tavLst>
                                        <p:tav tm="0">
                                          <p:val>
                                            <p:strVal val="ppt_y"/>
                                          </p:val>
                                        </p:tav>
                                        <p:tav tm="100000">
                                          <p:val>
                                            <p:strVal val="1+ppt_h/2"/>
                                          </p:val>
                                        </p:tav>
                                      </p:tavLst>
                                    </p:anim>
                                    <p:set>
                                      <p:cBhvr>
                                        <p:cTn id="102" dur="1" fill="hold">
                                          <p:stCondLst>
                                            <p:cond delay="499"/>
                                          </p:stCondLst>
                                        </p:cTn>
                                        <p:tgtEl>
                                          <p:spTgt spid="1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18"/>
                                        </p:tgtEl>
                                        <p:attrNameLst>
                                          <p:attrName>ppt_x</p:attrName>
                                        </p:attrNameLst>
                                      </p:cBhvr>
                                      <p:tavLst>
                                        <p:tav tm="0">
                                          <p:val>
                                            <p:strVal val="ppt_x"/>
                                          </p:val>
                                        </p:tav>
                                        <p:tav tm="100000">
                                          <p:val>
                                            <p:strVal val="ppt_x"/>
                                          </p:val>
                                        </p:tav>
                                      </p:tavLst>
                                    </p:anim>
                                    <p:anim calcmode="lin" valueType="num">
                                      <p:cBhvr additive="base">
                                        <p:cTn id="107" dur="500"/>
                                        <p:tgtEl>
                                          <p:spTgt spid="18"/>
                                        </p:tgtEl>
                                        <p:attrNameLst>
                                          <p:attrName>ppt_y</p:attrName>
                                        </p:attrNameLst>
                                      </p:cBhvr>
                                      <p:tavLst>
                                        <p:tav tm="0">
                                          <p:val>
                                            <p:strVal val="ppt_y"/>
                                          </p:val>
                                        </p:tav>
                                        <p:tav tm="100000">
                                          <p:val>
                                            <p:strVal val="1+ppt_h/2"/>
                                          </p:val>
                                        </p:tav>
                                      </p:tavLst>
                                    </p:anim>
                                    <p:set>
                                      <p:cBhvr>
                                        <p:cTn id="108" dur="1" fill="hold">
                                          <p:stCondLst>
                                            <p:cond delay="499"/>
                                          </p:stCondLst>
                                        </p:cTn>
                                        <p:tgtEl>
                                          <p:spTgt spid="1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xit" presetSubtype="4" fill="hold" grpId="1" nodeType="clickEffect">
                                  <p:stCondLst>
                                    <p:cond delay="0"/>
                                  </p:stCondLst>
                                  <p:childTnLst>
                                    <p:anim calcmode="lin" valueType="num">
                                      <p:cBhvr additive="base">
                                        <p:cTn id="112" dur="500"/>
                                        <p:tgtEl>
                                          <p:spTgt spid="19"/>
                                        </p:tgtEl>
                                        <p:attrNameLst>
                                          <p:attrName>ppt_x</p:attrName>
                                        </p:attrNameLst>
                                      </p:cBhvr>
                                      <p:tavLst>
                                        <p:tav tm="0">
                                          <p:val>
                                            <p:strVal val="ppt_x"/>
                                          </p:val>
                                        </p:tav>
                                        <p:tav tm="100000">
                                          <p:val>
                                            <p:strVal val="ppt_x"/>
                                          </p:val>
                                        </p:tav>
                                      </p:tavLst>
                                    </p:anim>
                                    <p:anim calcmode="lin" valueType="num">
                                      <p:cBhvr additive="base">
                                        <p:cTn id="113" dur="500"/>
                                        <p:tgtEl>
                                          <p:spTgt spid="19"/>
                                        </p:tgtEl>
                                        <p:attrNameLst>
                                          <p:attrName>ppt_y</p:attrName>
                                        </p:attrNameLst>
                                      </p:cBhvr>
                                      <p:tavLst>
                                        <p:tav tm="0">
                                          <p:val>
                                            <p:strVal val="ppt_y"/>
                                          </p:val>
                                        </p:tav>
                                        <p:tav tm="100000">
                                          <p:val>
                                            <p:strVal val="1+ppt_h/2"/>
                                          </p:val>
                                        </p:tav>
                                      </p:tavLst>
                                    </p:anim>
                                    <p:set>
                                      <p:cBhvr>
                                        <p:cTn id="114" dur="1" fill="hold">
                                          <p:stCondLst>
                                            <p:cond delay="499"/>
                                          </p:stCondLst>
                                        </p:cTn>
                                        <p:tgtEl>
                                          <p:spTgt spid="1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7" grpId="1" animBg="1"/>
      <p:bldP spid="18" grpId="0" animBg="1"/>
      <p:bldP spid="18" grpId="1" animBg="1"/>
      <p:bldP spid="19" grpId="0" animBg="1"/>
      <p:bldP spid="19" grpId="1" animBg="1"/>
      <p:bldP spid="20"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m 37"/>
          <p:cNvPicPr/>
          <p:nvPr/>
        </p:nvPicPr>
        <p:blipFill>
          <a:blip r:embed="rId2">
            <a:extLst>
              <a:ext uri="{28A0092B-C50C-407E-A947-70E740481C1C}">
                <a14:useLocalDpi xmlns:a14="http://schemas.microsoft.com/office/drawing/2010/main" val="0"/>
              </a:ext>
            </a:extLst>
          </a:blip>
          <a:srcRect/>
          <a:stretch>
            <a:fillRect/>
          </a:stretch>
        </p:blipFill>
        <p:spPr bwMode="auto">
          <a:xfrm>
            <a:off x="107504" y="4337089"/>
            <a:ext cx="6631363" cy="2295396"/>
          </a:xfrm>
          <a:prstGeom prst="rect">
            <a:avLst/>
          </a:prstGeom>
          <a:noFill/>
          <a:ln>
            <a:noFill/>
          </a:ln>
        </p:spPr>
      </p:pic>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#03</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27</a:t>
            </a:fld>
            <a:endParaRPr lang="en-US" dirty="0"/>
          </a:p>
        </p:txBody>
      </p:sp>
      <p:pic>
        <p:nvPicPr>
          <p:cNvPr id="7"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692696"/>
            <a:ext cx="9127058" cy="2031325"/>
          </a:xfrm>
          <a:prstGeom prst="rect">
            <a:avLst/>
          </a:prstGeom>
        </p:spPr>
        <p:txBody>
          <a:bodyPr wrap="square">
            <a:spAutoFit/>
          </a:bodyPr>
          <a:lstStyle/>
          <a:p>
            <a:pPr lvl="0" algn="just"/>
            <a:r>
              <a:rPr lang="pt-BR" sz="1800" dirty="0">
                <a:latin typeface="Arial" pitchFamily="34" charset="0"/>
                <a:cs typeface="Arial" pitchFamily="34" charset="0"/>
              </a:rPr>
              <a:t>Um item do estoque de uma empresa tem tempo de espera (tempo decorrente entre o pedido de reposição e o atendimento) de um, dois ou três dias, com probabilidade de 30%, 40% e 30%. </a:t>
            </a:r>
            <a:r>
              <a:rPr lang="pt-BR" sz="1800" dirty="0">
                <a:effectLst>
                  <a:outerShdw blurRad="38100" dist="38100" dir="2700000" algn="tl">
                    <a:srgbClr val="000000">
                      <a:alpha val="43137"/>
                    </a:srgbClr>
                  </a:outerShdw>
                </a:effectLst>
                <a:latin typeface="Arial" pitchFamily="34" charset="0"/>
                <a:cs typeface="Arial" pitchFamily="34" charset="0"/>
              </a:rPr>
              <a:t>Simular</a:t>
            </a:r>
            <a:r>
              <a:rPr lang="pt-BR" sz="1800" dirty="0">
                <a:latin typeface="Arial" pitchFamily="34" charset="0"/>
                <a:cs typeface="Arial" pitchFamily="34" charset="0"/>
              </a:rPr>
              <a:t> a situação do estoque para </a:t>
            </a:r>
            <a:r>
              <a:rPr lang="pt-BR" sz="1800" b="1" dirty="0">
                <a:latin typeface="Arial" pitchFamily="34" charset="0"/>
                <a:cs typeface="Arial" pitchFamily="34" charset="0"/>
              </a:rPr>
              <a:t>sete dias</a:t>
            </a:r>
            <a:r>
              <a:rPr lang="pt-BR" sz="1800" dirty="0">
                <a:latin typeface="Arial" pitchFamily="34" charset="0"/>
                <a:cs typeface="Arial" pitchFamily="34" charset="0"/>
              </a:rPr>
              <a:t>, sabendo que o </a:t>
            </a:r>
            <a:r>
              <a:rPr lang="pt-BR" sz="1800" u="sng" dirty="0">
                <a:latin typeface="Arial" pitchFamily="34" charset="0"/>
                <a:cs typeface="Arial" pitchFamily="34" charset="0"/>
              </a:rPr>
              <a:t>uso diário</a:t>
            </a:r>
            <a:r>
              <a:rPr lang="pt-BR" sz="1800" dirty="0">
                <a:latin typeface="Arial" pitchFamily="34" charset="0"/>
                <a:cs typeface="Arial" pitchFamily="34" charset="0"/>
              </a:rPr>
              <a:t> do produto é de </a:t>
            </a:r>
            <a:r>
              <a:rPr lang="pt-BR" sz="1800" b="1" dirty="0">
                <a:latin typeface="Arial" pitchFamily="34" charset="0"/>
                <a:cs typeface="Arial" pitchFamily="34" charset="0"/>
              </a:rPr>
              <a:t>quatro</a:t>
            </a:r>
            <a:r>
              <a:rPr lang="pt-BR" sz="1800" dirty="0">
                <a:latin typeface="Arial" pitchFamily="34" charset="0"/>
                <a:cs typeface="Arial" pitchFamily="34" charset="0"/>
              </a:rPr>
              <a:t> unidades, o estoque inicial de 14 unidades e o pedido é feito sempre que o estoque tenha </a:t>
            </a:r>
            <a:r>
              <a:rPr lang="pt-BR" sz="1800" u="sng" dirty="0">
                <a:latin typeface="Arial" pitchFamily="34" charset="0"/>
                <a:cs typeface="Arial" pitchFamily="34" charset="0"/>
              </a:rPr>
              <a:t>menos</a:t>
            </a:r>
            <a:r>
              <a:rPr lang="pt-BR" sz="1800" dirty="0">
                <a:latin typeface="Arial" pitchFamily="34" charset="0"/>
                <a:cs typeface="Arial" pitchFamily="34" charset="0"/>
              </a:rPr>
              <a:t> de 12 peças. Qual o estoque após os sete dias simulados? A quantidade pedida é 10 unidades. Os pedidos podem ser acumulados. Use os números: 45, 38, 96, 84, 12, 62, 35.</a:t>
            </a:r>
          </a:p>
        </p:txBody>
      </p:sp>
      <p:graphicFrame>
        <p:nvGraphicFramePr>
          <p:cNvPr id="9" name="Tabela 8"/>
          <p:cNvGraphicFramePr>
            <a:graphicFrameLocks noGrp="1"/>
          </p:cNvGraphicFramePr>
          <p:nvPr>
            <p:extLst>
              <p:ext uri="{D42A27DB-BD31-4B8C-83A1-F6EECF244321}">
                <p14:modId xmlns:p14="http://schemas.microsoft.com/office/powerpoint/2010/main" val="3968891931"/>
              </p:ext>
            </p:extLst>
          </p:nvPr>
        </p:nvGraphicFramePr>
        <p:xfrm>
          <a:off x="69354" y="3140968"/>
          <a:ext cx="3638550" cy="1097280"/>
        </p:xfrm>
        <a:graphic>
          <a:graphicData uri="http://schemas.openxmlformats.org/drawingml/2006/table">
            <a:tbl>
              <a:tblPr firstRow="1" firstCol="1" bandRow="1">
                <a:tableStyleId>{5C22544A-7EE6-4342-B048-85BDC9FD1C3A}</a:tableStyleId>
              </a:tblPr>
              <a:tblGrid>
                <a:gridCol w="83023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22248">
                  <a:extLst>
                    <a:ext uri="{9D8B030D-6E8A-4147-A177-3AD203B41FA5}">
                      <a16:colId xmlns:a16="http://schemas.microsoft.com/office/drawing/2014/main" val="20002"/>
                    </a:ext>
                  </a:extLst>
                </a:gridCol>
                <a:gridCol w="949960">
                  <a:extLst>
                    <a:ext uri="{9D8B030D-6E8A-4147-A177-3AD203B41FA5}">
                      <a16:colId xmlns:a16="http://schemas.microsoft.com/office/drawing/2014/main" val="20003"/>
                    </a:ext>
                  </a:extLst>
                </a:gridCol>
              </a:tblGrid>
              <a:tr h="0">
                <a:tc>
                  <a:txBody>
                    <a:bodyPr/>
                    <a:lstStyle/>
                    <a:p>
                      <a:pPr marL="0" indent="0" algn="ctr">
                        <a:spcAft>
                          <a:spcPts val="0"/>
                        </a:spcAft>
                      </a:pPr>
                      <a:r>
                        <a:rPr lang="pt-BR" sz="1200" dirty="0">
                          <a:solidFill>
                            <a:schemeClr val="tx1"/>
                          </a:solidFill>
                          <a:effectLst/>
                        </a:rPr>
                        <a:t>Dias de Reposição</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 Acumulada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Intervalo de nº aleatórios</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457200" algn="ctr">
                        <a:spcAft>
                          <a:spcPts val="0"/>
                        </a:spcAft>
                      </a:pPr>
                      <a:r>
                        <a:rPr lang="pt-BR" sz="1200">
                          <a:solidFill>
                            <a:schemeClr val="tx1"/>
                          </a:solidFill>
                          <a:effectLst/>
                        </a:rPr>
                        <a:t>1</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0 a 30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440">
                <a:tc>
                  <a:txBody>
                    <a:bodyPr/>
                    <a:lstStyle/>
                    <a:p>
                      <a:pPr marL="457200" algn="ctr">
                        <a:spcAft>
                          <a:spcPts val="0"/>
                        </a:spcAft>
                      </a:pPr>
                      <a:r>
                        <a:rPr lang="pt-BR" sz="1200">
                          <a:solidFill>
                            <a:schemeClr val="tx1"/>
                          </a:solidFill>
                          <a:effectLst/>
                        </a:rPr>
                        <a:t>2</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0,40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0,70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31 a 70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457200" algn="ctr">
                        <a:spcAft>
                          <a:spcPts val="0"/>
                        </a:spcAft>
                      </a:pPr>
                      <a:r>
                        <a:rPr lang="pt-BR" sz="1200" dirty="0">
                          <a:solidFill>
                            <a:schemeClr val="tx1"/>
                          </a:solidFill>
                          <a:effectLst/>
                        </a:rPr>
                        <a:t>3</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1,00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71 a 99</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tângulo 9"/>
          <p:cNvSpPr/>
          <p:nvPr/>
        </p:nvSpPr>
        <p:spPr>
          <a:xfrm>
            <a:off x="0" y="2724021"/>
            <a:ext cx="1149674" cy="369332"/>
          </a:xfrm>
          <a:prstGeom prst="rect">
            <a:avLst/>
          </a:prstGeom>
        </p:spPr>
        <p:txBody>
          <a:bodyPr wrap="none">
            <a:spAutoFit/>
          </a:bodyPr>
          <a:lstStyle/>
          <a:p>
            <a:r>
              <a:rPr lang="pt-BR" sz="1800" b="1" dirty="0">
                <a:latin typeface="Courier New" pitchFamily="49" charset="0"/>
                <a:cs typeface="Courier New" pitchFamily="49" charset="0"/>
              </a:rPr>
              <a:t>Solução</a:t>
            </a:r>
            <a:endParaRPr lang="pt-BR" sz="1800" dirty="0">
              <a:latin typeface="Courier New" pitchFamily="49" charset="0"/>
              <a:cs typeface="Courier New" pitchFamily="49" charset="0"/>
            </a:endParaRPr>
          </a:p>
        </p:txBody>
      </p:sp>
      <p:sp>
        <p:nvSpPr>
          <p:cNvPr id="11" name="Retângulo 10"/>
          <p:cNvSpPr/>
          <p:nvPr/>
        </p:nvSpPr>
        <p:spPr>
          <a:xfrm>
            <a:off x="4380003" y="2966034"/>
            <a:ext cx="4728719" cy="1323439"/>
          </a:xfrm>
          <a:prstGeom prst="rect">
            <a:avLst/>
          </a:prstGeom>
        </p:spPr>
        <p:txBody>
          <a:bodyPr wrap="square">
            <a:spAutoFit/>
          </a:bodyPr>
          <a:lstStyle/>
          <a:p>
            <a:r>
              <a:rPr lang="pt-BR" sz="1600" dirty="0">
                <a:latin typeface="Courier New" pitchFamily="49" charset="0"/>
                <a:cs typeface="Courier New" pitchFamily="49" charset="0"/>
              </a:rPr>
              <a:t>Uso diário: 4 unidades</a:t>
            </a:r>
          </a:p>
          <a:p>
            <a:r>
              <a:rPr lang="pt-BR" sz="1600" dirty="0">
                <a:latin typeface="Courier New" pitchFamily="49" charset="0"/>
                <a:cs typeface="Courier New" pitchFamily="49" charset="0"/>
              </a:rPr>
              <a:t>Estoque inicial: 14 unidades</a:t>
            </a:r>
          </a:p>
          <a:p>
            <a:r>
              <a:rPr lang="pt-BR" sz="1600" dirty="0">
                <a:latin typeface="Courier New" pitchFamily="49" charset="0"/>
                <a:cs typeface="Courier New" pitchFamily="49" charset="0"/>
              </a:rPr>
              <a:t>Pedido: menos que 12 unidades em estoque.</a:t>
            </a:r>
          </a:p>
          <a:p>
            <a:r>
              <a:rPr lang="pt-BR" sz="1600" dirty="0">
                <a:latin typeface="Courier New" pitchFamily="49" charset="0"/>
                <a:cs typeface="Courier New" pitchFamily="49" charset="0"/>
              </a:rPr>
              <a:t>Qual o estoque após 7 dias simulados?</a:t>
            </a:r>
          </a:p>
        </p:txBody>
      </p:sp>
      <p:sp>
        <p:nvSpPr>
          <p:cNvPr id="13" name="Retângulo 12"/>
          <p:cNvSpPr/>
          <p:nvPr/>
        </p:nvSpPr>
        <p:spPr>
          <a:xfrm>
            <a:off x="899593" y="3140969"/>
            <a:ext cx="917857"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835696" y="3140968"/>
            <a:ext cx="907843"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761784" y="3140968"/>
            <a:ext cx="927874"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374090" y="4984284"/>
            <a:ext cx="724320" cy="161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123727" y="4984285"/>
            <a:ext cx="789693" cy="1613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915815" y="4984284"/>
            <a:ext cx="799655" cy="1603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3733711" y="4998902"/>
            <a:ext cx="900196" cy="162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403649" y="5220004"/>
            <a:ext cx="707546" cy="134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2123728" y="5229201"/>
            <a:ext cx="769172" cy="136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2927800" y="5220002"/>
            <a:ext cx="787669" cy="136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3733711" y="5229200"/>
            <a:ext cx="893116" cy="135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1403649" y="5428197"/>
            <a:ext cx="707546" cy="1169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145801" y="5428197"/>
            <a:ext cx="747099" cy="1169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2942979" y="5428197"/>
            <a:ext cx="764925" cy="1184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3746495" y="5444354"/>
            <a:ext cx="888323" cy="1168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4644008" y="4998902"/>
            <a:ext cx="599099" cy="1619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4647601" y="5229199"/>
            <a:ext cx="587769" cy="1389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4653057" y="5442472"/>
            <a:ext cx="597129" cy="115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5250185" y="4984284"/>
            <a:ext cx="794371" cy="164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5253208" y="5220003"/>
            <a:ext cx="777191" cy="1412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5268424" y="5442472"/>
            <a:ext cx="790947" cy="1179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6059772" y="4994488"/>
            <a:ext cx="672467" cy="1627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6053146" y="5220003"/>
            <a:ext cx="679094" cy="1412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6071384" y="5442471"/>
            <a:ext cx="667483" cy="1166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1385409" y="5681950"/>
            <a:ext cx="707546" cy="94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2127561" y="5681950"/>
            <a:ext cx="747099" cy="94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p:cNvSpPr/>
          <p:nvPr/>
        </p:nvSpPr>
        <p:spPr>
          <a:xfrm>
            <a:off x="2924739" y="5681949"/>
            <a:ext cx="764925" cy="955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3728255" y="5698107"/>
            <a:ext cx="888323" cy="942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4634817" y="5696224"/>
            <a:ext cx="597129" cy="931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5250184" y="5696224"/>
            <a:ext cx="790947" cy="951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a:off x="6053144" y="5696224"/>
            <a:ext cx="667483" cy="940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a:off x="1385408" y="5896036"/>
            <a:ext cx="707546" cy="736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Retângulo 46"/>
          <p:cNvSpPr/>
          <p:nvPr/>
        </p:nvSpPr>
        <p:spPr>
          <a:xfrm>
            <a:off x="2127560" y="5896036"/>
            <a:ext cx="747099" cy="736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47"/>
          <p:cNvSpPr/>
          <p:nvPr/>
        </p:nvSpPr>
        <p:spPr>
          <a:xfrm>
            <a:off x="2924738" y="5896035"/>
            <a:ext cx="764925" cy="746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p:cNvSpPr/>
          <p:nvPr/>
        </p:nvSpPr>
        <p:spPr>
          <a:xfrm>
            <a:off x="3728254" y="5912193"/>
            <a:ext cx="888323" cy="736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Retângulo 49"/>
          <p:cNvSpPr/>
          <p:nvPr/>
        </p:nvSpPr>
        <p:spPr>
          <a:xfrm>
            <a:off x="4634816" y="5910310"/>
            <a:ext cx="597129" cy="727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5250183" y="5910310"/>
            <a:ext cx="790947" cy="743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Retângulo 51"/>
          <p:cNvSpPr/>
          <p:nvPr/>
        </p:nvSpPr>
        <p:spPr>
          <a:xfrm>
            <a:off x="6053143" y="5910310"/>
            <a:ext cx="667483" cy="734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tângulo 52"/>
          <p:cNvSpPr/>
          <p:nvPr/>
        </p:nvSpPr>
        <p:spPr>
          <a:xfrm>
            <a:off x="1392035" y="6093296"/>
            <a:ext cx="707546" cy="53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a:off x="2134187" y="6093296"/>
            <a:ext cx="747099" cy="539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2931365" y="6093620"/>
            <a:ext cx="764925" cy="54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734881" y="6109437"/>
            <a:ext cx="888323" cy="538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4641443" y="6107271"/>
            <a:ext cx="597129" cy="532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5256810" y="6107797"/>
            <a:ext cx="790947" cy="544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p:cNvSpPr/>
          <p:nvPr/>
        </p:nvSpPr>
        <p:spPr>
          <a:xfrm>
            <a:off x="6059770" y="6107515"/>
            <a:ext cx="667483" cy="537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59"/>
          <p:cNvSpPr/>
          <p:nvPr/>
        </p:nvSpPr>
        <p:spPr>
          <a:xfrm>
            <a:off x="1381990" y="6327379"/>
            <a:ext cx="707546" cy="28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p:cNvSpPr/>
          <p:nvPr/>
        </p:nvSpPr>
        <p:spPr>
          <a:xfrm>
            <a:off x="2124142" y="6327379"/>
            <a:ext cx="747099" cy="28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2921320" y="6327702"/>
            <a:ext cx="764925" cy="293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62"/>
          <p:cNvSpPr/>
          <p:nvPr/>
        </p:nvSpPr>
        <p:spPr>
          <a:xfrm>
            <a:off x="3724836" y="6343520"/>
            <a:ext cx="888323" cy="28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p:cNvSpPr/>
          <p:nvPr/>
        </p:nvSpPr>
        <p:spPr>
          <a:xfrm>
            <a:off x="4631398" y="6341353"/>
            <a:ext cx="597129" cy="28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5246765" y="6341879"/>
            <a:ext cx="790947" cy="29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6049725" y="6341597"/>
            <a:ext cx="667483" cy="289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959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ppt_x"/>
                                          </p:val>
                                        </p:tav>
                                        <p:tav tm="100000">
                                          <p:val>
                                            <p:strVal val="#ppt_x"/>
                                          </p:val>
                                        </p:tav>
                                      </p:tavLst>
                                    </p:anim>
                                    <p:anim calcmode="lin" valueType="num">
                                      <p:cBhvr additive="base">
                                        <p:cTn id="106" dur="500" fill="hold"/>
                                        <p:tgtEl>
                                          <p:spTgt spid="3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additive="base">
                                        <p:cTn id="133" dur="500" fill="hold"/>
                                        <p:tgtEl>
                                          <p:spTgt spid="36"/>
                                        </p:tgtEl>
                                        <p:attrNameLst>
                                          <p:attrName>ppt_x</p:attrName>
                                        </p:attrNameLst>
                                      </p:cBhvr>
                                      <p:tavLst>
                                        <p:tav tm="0">
                                          <p:val>
                                            <p:strVal val="#ppt_x"/>
                                          </p:val>
                                        </p:tav>
                                        <p:tav tm="100000">
                                          <p:val>
                                            <p:strVal val="#ppt_x"/>
                                          </p:val>
                                        </p:tav>
                                      </p:tavLst>
                                    </p:anim>
                                    <p:anim calcmode="lin" valueType="num">
                                      <p:cBhvr additive="base">
                                        <p:cTn id="134" dur="500" fill="hold"/>
                                        <p:tgtEl>
                                          <p:spTgt spid="36"/>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38"/>
                                        </p:tgtEl>
                                        <p:attrNameLst>
                                          <p:attrName>style.visibility</p:attrName>
                                        </p:attrNameLst>
                                      </p:cBhvr>
                                      <p:to>
                                        <p:strVal val="visible"/>
                                      </p:to>
                                    </p:set>
                                    <p:anim calcmode="lin" valueType="num">
                                      <p:cBhvr additive="base">
                                        <p:cTn id="137" dur="500" fill="hold"/>
                                        <p:tgtEl>
                                          <p:spTgt spid="38"/>
                                        </p:tgtEl>
                                        <p:attrNameLst>
                                          <p:attrName>ppt_x</p:attrName>
                                        </p:attrNameLst>
                                      </p:cBhvr>
                                      <p:tavLst>
                                        <p:tav tm="0">
                                          <p:val>
                                            <p:strVal val="#ppt_x"/>
                                          </p:val>
                                        </p:tav>
                                        <p:tav tm="100000">
                                          <p:val>
                                            <p:strVal val="#ppt_x"/>
                                          </p:val>
                                        </p:tav>
                                      </p:tavLst>
                                    </p:anim>
                                    <p:anim calcmode="lin" valueType="num">
                                      <p:cBhvr additive="base">
                                        <p:cTn id="138" dur="500" fill="hold"/>
                                        <p:tgtEl>
                                          <p:spTgt spid="3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39"/>
                                        </p:tgtEl>
                                        <p:attrNameLst>
                                          <p:attrName>style.visibility</p:attrName>
                                        </p:attrNameLst>
                                      </p:cBhvr>
                                      <p:to>
                                        <p:strVal val="visible"/>
                                      </p:to>
                                    </p:set>
                                    <p:anim calcmode="lin" valueType="num">
                                      <p:cBhvr additive="base">
                                        <p:cTn id="141" dur="500" fill="hold"/>
                                        <p:tgtEl>
                                          <p:spTgt spid="39"/>
                                        </p:tgtEl>
                                        <p:attrNameLst>
                                          <p:attrName>ppt_x</p:attrName>
                                        </p:attrNameLst>
                                      </p:cBhvr>
                                      <p:tavLst>
                                        <p:tav tm="0">
                                          <p:val>
                                            <p:strVal val="#ppt_x"/>
                                          </p:val>
                                        </p:tav>
                                        <p:tav tm="100000">
                                          <p:val>
                                            <p:strVal val="#ppt_x"/>
                                          </p:val>
                                        </p:tav>
                                      </p:tavLst>
                                    </p:anim>
                                    <p:anim calcmode="lin" valueType="num">
                                      <p:cBhvr additive="base">
                                        <p:cTn id="142" dur="500" fill="hold"/>
                                        <p:tgtEl>
                                          <p:spTgt spid="3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 calcmode="lin" valueType="num">
                                      <p:cBhvr additive="base">
                                        <p:cTn id="145" dur="500" fill="hold"/>
                                        <p:tgtEl>
                                          <p:spTgt spid="40"/>
                                        </p:tgtEl>
                                        <p:attrNameLst>
                                          <p:attrName>ppt_x</p:attrName>
                                        </p:attrNameLst>
                                      </p:cBhvr>
                                      <p:tavLst>
                                        <p:tav tm="0">
                                          <p:val>
                                            <p:strVal val="#ppt_x"/>
                                          </p:val>
                                        </p:tav>
                                        <p:tav tm="100000">
                                          <p:val>
                                            <p:strVal val="#ppt_x"/>
                                          </p:val>
                                        </p:tav>
                                      </p:tavLst>
                                    </p:anim>
                                    <p:anim calcmode="lin" valueType="num">
                                      <p:cBhvr additive="base">
                                        <p:cTn id="146" dur="500" fill="hold"/>
                                        <p:tgtEl>
                                          <p:spTgt spid="4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41"/>
                                        </p:tgtEl>
                                        <p:attrNameLst>
                                          <p:attrName>style.visibility</p:attrName>
                                        </p:attrNameLst>
                                      </p:cBhvr>
                                      <p:to>
                                        <p:strVal val="visible"/>
                                      </p:to>
                                    </p:set>
                                    <p:anim calcmode="lin" valueType="num">
                                      <p:cBhvr additive="base">
                                        <p:cTn id="149" dur="500" fill="hold"/>
                                        <p:tgtEl>
                                          <p:spTgt spid="41"/>
                                        </p:tgtEl>
                                        <p:attrNameLst>
                                          <p:attrName>ppt_x</p:attrName>
                                        </p:attrNameLst>
                                      </p:cBhvr>
                                      <p:tavLst>
                                        <p:tav tm="0">
                                          <p:val>
                                            <p:strVal val="#ppt_x"/>
                                          </p:val>
                                        </p:tav>
                                        <p:tav tm="100000">
                                          <p:val>
                                            <p:strVal val="#ppt_x"/>
                                          </p:val>
                                        </p:tav>
                                      </p:tavLst>
                                    </p:anim>
                                    <p:anim calcmode="lin" valueType="num">
                                      <p:cBhvr additive="base">
                                        <p:cTn id="150" dur="500" fill="hold"/>
                                        <p:tgtEl>
                                          <p:spTgt spid="4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additive="base">
                                        <p:cTn id="153" dur="500" fill="hold"/>
                                        <p:tgtEl>
                                          <p:spTgt spid="42"/>
                                        </p:tgtEl>
                                        <p:attrNameLst>
                                          <p:attrName>ppt_x</p:attrName>
                                        </p:attrNameLst>
                                      </p:cBhvr>
                                      <p:tavLst>
                                        <p:tav tm="0">
                                          <p:val>
                                            <p:strVal val="#ppt_x"/>
                                          </p:val>
                                        </p:tav>
                                        <p:tav tm="100000">
                                          <p:val>
                                            <p:strVal val="#ppt_x"/>
                                          </p:val>
                                        </p:tav>
                                      </p:tavLst>
                                    </p:anim>
                                    <p:anim calcmode="lin" valueType="num">
                                      <p:cBhvr additive="base">
                                        <p:cTn id="154" dur="500" fill="hold"/>
                                        <p:tgtEl>
                                          <p:spTgt spid="4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additive="base">
                                        <p:cTn id="157" dur="500" fill="hold"/>
                                        <p:tgtEl>
                                          <p:spTgt spid="43"/>
                                        </p:tgtEl>
                                        <p:attrNameLst>
                                          <p:attrName>ppt_x</p:attrName>
                                        </p:attrNameLst>
                                      </p:cBhvr>
                                      <p:tavLst>
                                        <p:tav tm="0">
                                          <p:val>
                                            <p:strVal val="#ppt_x"/>
                                          </p:val>
                                        </p:tav>
                                        <p:tav tm="100000">
                                          <p:val>
                                            <p:strVal val="#ppt_x"/>
                                          </p:val>
                                        </p:tav>
                                      </p:tavLst>
                                    </p:anim>
                                    <p:anim calcmode="lin" valueType="num">
                                      <p:cBhvr additive="base">
                                        <p:cTn id="158" dur="500" fill="hold"/>
                                        <p:tgtEl>
                                          <p:spTgt spid="43"/>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additive="base">
                                        <p:cTn id="161" dur="500" fill="hold"/>
                                        <p:tgtEl>
                                          <p:spTgt spid="44"/>
                                        </p:tgtEl>
                                        <p:attrNameLst>
                                          <p:attrName>ppt_x</p:attrName>
                                        </p:attrNameLst>
                                      </p:cBhvr>
                                      <p:tavLst>
                                        <p:tav tm="0">
                                          <p:val>
                                            <p:strVal val="#ppt_x"/>
                                          </p:val>
                                        </p:tav>
                                        <p:tav tm="100000">
                                          <p:val>
                                            <p:strVal val="#ppt_x"/>
                                          </p:val>
                                        </p:tav>
                                      </p:tavLst>
                                    </p:anim>
                                    <p:anim calcmode="lin" valueType="num">
                                      <p:cBhvr additive="base">
                                        <p:cTn id="162" dur="500" fill="hold"/>
                                        <p:tgtEl>
                                          <p:spTgt spid="44"/>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5"/>
                                        </p:tgtEl>
                                        <p:attrNameLst>
                                          <p:attrName>style.visibility</p:attrName>
                                        </p:attrNameLst>
                                      </p:cBhvr>
                                      <p:to>
                                        <p:strVal val="visible"/>
                                      </p:to>
                                    </p:set>
                                    <p:anim calcmode="lin" valueType="num">
                                      <p:cBhvr additive="base">
                                        <p:cTn id="165" dur="500" fill="hold"/>
                                        <p:tgtEl>
                                          <p:spTgt spid="45"/>
                                        </p:tgtEl>
                                        <p:attrNameLst>
                                          <p:attrName>ppt_x</p:attrName>
                                        </p:attrNameLst>
                                      </p:cBhvr>
                                      <p:tavLst>
                                        <p:tav tm="0">
                                          <p:val>
                                            <p:strVal val="#ppt_x"/>
                                          </p:val>
                                        </p:tav>
                                        <p:tav tm="100000">
                                          <p:val>
                                            <p:strVal val="#ppt_x"/>
                                          </p:val>
                                        </p:tav>
                                      </p:tavLst>
                                    </p:anim>
                                    <p:anim calcmode="lin" valueType="num">
                                      <p:cBhvr additive="base">
                                        <p:cTn id="166" dur="500" fill="hold"/>
                                        <p:tgtEl>
                                          <p:spTgt spid="45"/>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 calcmode="lin" valueType="num">
                                      <p:cBhvr additive="base">
                                        <p:cTn id="169" dur="500" fill="hold"/>
                                        <p:tgtEl>
                                          <p:spTgt spid="46"/>
                                        </p:tgtEl>
                                        <p:attrNameLst>
                                          <p:attrName>ppt_x</p:attrName>
                                        </p:attrNameLst>
                                      </p:cBhvr>
                                      <p:tavLst>
                                        <p:tav tm="0">
                                          <p:val>
                                            <p:strVal val="#ppt_x"/>
                                          </p:val>
                                        </p:tav>
                                        <p:tav tm="100000">
                                          <p:val>
                                            <p:strVal val="#ppt_x"/>
                                          </p:val>
                                        </p:tav>
                                      </p:tavLst>
                                    </p:anim>
                                    <p:anim calcmode="lin" valueType="num">
                                      <p:cBhvr additive="base">
                                        <p:cTn id="170" dur="500" fill="hold"/>
                                        <p:tgtEl>
                                          <p:spTgt spid="46"/>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47"/>
                                        </p:tgtEl>
                                        <p:attrNameLst>
                                          <p:attrName>style.visibility</p:attrName>
                                        </p:attrNameLst>
                                      </p:cBhvr>
                                      <p:to>
                                        <p:strVal val="visible"/>
                                      </p:to>
                                    </p:set>
                                    <p:anim calcmode="lin" valueType="num">
                                      <p:cBhvr additive="base">
                                        <p:cTn id="173" dur="500" fill="hold"/>
                                        <p:tgtEl>
                                          <p:spTgt spid="47"/>
                                        </p:tgtEl>
                                        <p:attrNameLst>
                                          <p:attrName>ppt_x</p:attrName>
                                        </p:attrNameLst>
                                      </p:cBhvr>
                                      <p:tavLst>
                                        <p:tav tm="0">
                                          <p:val>
                                            <p:strVal val="#ppt_x"/>
                                          </p:val>
                                        </p:tav>
                                        <p:tav tm="100000">
                                          <p:val>
                                            <p:strVal val="#ppt_x"/>
                                          </p:val>
                                        </p:tav>
                                      </p:tavLst>
                                    </p:anim>
                                    <p:anim calcmode="lin" valueType="num">
                                      <p:cBhvr additive="base">
                                        <p:cTn id="174" dur="500" fill="hold"/>
                                        <p:tgtEl>
                                          <p:spTgt spid="47"/>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48"/>
                                        </p:tgtEl>
                                        <p:attrNameLst>
                                          <p:attrName>style.visibility</p:attrName>
                                        </p:attrNameLst>
                                      </p:cBhvr>
                                      <p:to>
                                        <p:strVal val="visible"/>
                                      </p:to>
                                    </p:set>
                                    <p:anim calcmode="lin" valueType="num">
                                      <p:cBhvr additive="base">
                                        <p:cTn id="177" dur="500" fill="hold"/>
                                        <p:tgtEl>
                                          <p:spTgt spid="48"/>
                                        </p:tgtEl>
                                        <p:attrNameLst>
                                          <p:attrName>ppt_x</p:attrName>
                                        </p:attrNameLst>
                                      </p:cBhvr>
                                      <p:tavLst>
                                        <p:tav tm="0">
                                          <p:val>
                                            <p:strVal val="#ppt_x"/>
                                          </p:val>
                                        </p:tav>
                                        <p:tav tm="100000">
                                          <p:val>
                                            <p:strVal val="#ppt_x"/>
                                          </p:val>
                                        </p:tav>
                                      </p:tavLst>
                                    </p:anim>
                                    <p:anim calcmode="lin" valueType="num">
                                      <p:cBhvr additive="base">
                                        <p:cTn id="178" dur="500" fill="hold"/>
                                        <p:tgtEl>
                                          <p:spTgt spid="48"/>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49"/>
                                        </p:tgtEl>
                                        <p:attrNameLst>
                                          <p:attrName>style.visibility</p:attrName>
                                        </p:attrNameLst>
                                      </p:cBhvr>
                                      <p:to>
                                        <p:strVal val="visible"/>
                                      </p:to>
                                    </p:set>
                                    <p:anim calcmode="lin" valueType="num">
                                      <p:cBhvr additive="base">
                                        <p:cTn id="181" dur="500" fill="hold"/>
                                        <p:tgtEl>
                                          <p:spTgt spid="49"/>
                                        </p:tgtEl>
                                        <p:attrNameLst>
                                          <p:attrName>ppt_x</p:attrName>
                                        </p:attrNameLst>
                                      </p:cBhvr>
                                      <p:tavLst>
                                        <p:tav tm="0">
                                          <p:val>
                                            <p:strVal val="#ppt_x"/>
                                          </p:val>
                                        </p:tav>
                                        <p:tav tm="100000">
                                          <p:val>
                                            <p:strVal val="#ppt_x"/>
                                          </p:val>
                                        </p:tav>
                                      </p:tavLst>
                                    </p:anim>
                                    <p:anim calcmode="lin" valueType="num">
                                      <p:cBhvr additive="base">
                                        <p:cTn id="182" dur="500" fill="hold"/>
                                        <p:tgtEl>
                                          <p:spTgt spid="49"/>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50"/>
                                        </p:tgtEl>
                                        <p:attrNameLst>
                                          <p:attrName>style.visibility</p:attrName>
                                        </p:attrNameLst>
                                      </p:cBhvr>
                                      <p:to>
                                        <p:strVal val="visible"/>
                                      </p:to>
                                    </p:set>
                                    <p:anim calcmode="lin" valueType="num">
                                      <p:cBhvr additive="base">
                                        <p:cTn id="185" dur="500" fill="hold"/>
                                        <p:tgtEl>
                                          <p:spTgt spid="50"/>
                                        </p:tgtEl>
                                        <p:attrNameLst>
                                          <p:attrName>ppt_x</p:attrName>
                                        </p:attrNameLst>
                                      </p:cBhvr>
                                      <p:tavLst>
                                        <p:tav tm="0">
                                          <p:val>
                                            <p:strVal val="#ppt_x"/>
                                          </p:val>
                                        </p:tav>
                                        <p:tav tm="100000">
                                          <p:val>
                                            <p:strVal val="#ppt_x"/>
                                          </p:val>
                                        </p:tav>
                                      </p:tavLst>
                                    </p:anim>
                                    <p:anim calcmode="lin" valueType="num">
                                      <p:cBhvr additive="base">
                                        <p:cTn id="186" dur="500" fill="hold"/>
                                        <p:tgtEl>
                                          <p:spTgt spid="50"/>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51"/>
                                        </p:tgtEl>
                                        <p:attrNameLst>
                                          <p:attrName>style.visibility</p:attrName>
                                        </p:attrNameLst>
                                      </p:cBhvr>
                                      <p:to>
                                        <p:strVal val="visible"/>
                                      </p:to>
                                    </p:set>
                                    <p:anim calcmode="lin" valueType="num">
                                      <p:cBhvr additive="base">
                                        <p:cTn id="189" dur="500" fill="hold"/>
                                        <p:tgtEl>
                                          <p:spTgt spid="51"/>
                                        </p:tgtEl>
                                        <p:attrNameLst>
                                          <p:attrName>ppt_x</p:attrName>
                                        </p:attrNameLst>
                                      </p:cBhvr>
                                      <p:tavLst>
                                        <p:tav tm="0">
                                          <p:val>
                                            <p:strVal val="#ppt_x"/>
                                          </p:val>
                                        </p:tav>
                                        <p:tav tm="100000">
                                          <p:val>
                                            <p:strVal val="#ppt_x"/>
                                          </p:val>
                                        </p:tav>
                                      </p:tavLst>
                                    </p:anim>
                                    <p:anim calcmode="lin" valueType="num">
                                      <p:cBhvr additive="base">
                                        <p:cTn id="190" dur="500" fill="hold"/>
                                        <p:tgtEl>
                                          <p:spTgt spid="51"/>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52"/>
                                        </p:tgtEl>
                                        <p:attrNameLst>
                                          <p:attrName>style.visibility</p:attrName>
                                        </p:attrNameLst>
                                      </p:cBhvr>
                                      <p:to>
                                        <p:strVal val="visible"/>
                                      </p:to>
                                    </p:set>
                                    <p:anim calcmode="lin" valueType="num">
                                      <p:cBhvr additive="base">
                                        <p:cTn id="193" dur="500" fill="hold"/>
                                        <p:tgtEl>
                                          <p:spTgt spid="52"/>
                                        </p:tgtEl>
                                        <p:attrNameLst>
                                          <p:attrName>ppt_x</p:attrName>
                                        </p:attrNameLst>
                                      </p:cBhvr>
                                      <p:tavLst>
                                        <p:tav tm="0">
                                          <p:val>
                                            <p:strVal val="#ppt_x"/>
                                          </p:val>
                                        </p:tav>
                                        <p:tav tm="100000">
                                          <p:val>
                                            <p:strVal val="#ppt_x"/>
                                          </p:val>
                                        </p:tav>
                                      </p:tavLst>
                                    </p:anim>
                                    <p:anim calcmode="lin" valueType="num">
                                      <p:cBhvr additive="base">
                                        <p:cTn id="194" dur="500" fill="hold"/>
                                        <p:tgtEl>
                                          <p:spTgt spid="52"/>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3"/>
                                        </p:tgtEl>
                                        <p:attrNameLst>
                                          <p:attrName>style.visibility</p:attrName>
                                        </p:attrNameLst>
                                      </p:cBhvr>
                                      <p:to>
                                        <p:strVal val="visible"/>
                                      </p:to>
                                    </p:set>
                                    <p:anim calcmode="lin" valueType="num">
                                      <p:cBhvr additive="base">
                                        <p:cTn id="197" dur="500" fill="hold"/>
                                        <p:tgtEl>
                                          <p:spTgt spid="53"/>
                                        </p:tgtEl>
                                        <p:attrNameLst>
                                          <p:attrName>ppt_x</p:attrName>
                                        </p:attrNameLst>
                                      </p:cBhvr>
                                      <p:tavLst>
                                        <p:tav tm="0">
                                          <p:val>
                                            <p:strVal val="#ppt_x"/>
                                          </p:val>
                                        </p:tav>
                                        <p:tav tm="100000">
                                          <p:val>
                                            <p:strVal val="#ppt_x"/>
                                          </p:val>
                                        </p:tav>
                                      </p:tavLst>
                                    </p:anim>
                                    <p:anim calcmode="lin" valueType="num">
                                      <p:cBhvr additive="base">
                                        <p:cTn id="198" dur="500" fill="hold"/>
                                        <p:tgtEl>
                                          <p:spTgt spid="53"/>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54"/>
                                        </p:tgtEl>
                                        <p:attrNameLst>
                                          <p:attrName>style.visibility</p:attrName>
                                        </p:attrNameLst>
                                      </p:cBhvr>
                                      <p:to>
                                        <p:strVal val="visible"/>
                                      </p:to>
                                    </p:set>
                                    <p:anim calcmode="lin" valueType="num">
                                      <p:cBhvr additive="base">
                                        <p:cTn id="201" dur="500" fill="hold"/>
                                        <p:tgtEl>
                                          <p:spTgt spid="54"/>
                                        </p:tgtEl>
                                        <p:attrNameLst>
                                          <p:attrName>ppt_x</p:attrName>
                                        </p:attrNameLst>
                                      </p:cBhvr>
                                      <p:tavLst>
                                        <p:tav tm="0">
                                          <p:val>
                                            <p:strVal val="#ppt_x"/>
                                          </p:val>
                                        </p:tav>
                                        <p:tav tm="100000">
                                          <p:val>
                                            <p:strVal val="#ppt_x"/>
                                          </p:val>
                                        </p:tav>
                                      </p:tavLst>
                                    </p:anim>
                                    <p:anim calcmode="lin" valueType="num">
                                      <p:cBhvr additive="base">
                                        <p:cTn id="202" dur="500" fill="hold"/>
                                        <p:tgtEl>
                                          <p:spTgt spid="54"/>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5"/>
                                        </p:tgtEl>
                                        <p:attrNameLst>
                                          <p:attrName>style.visibility</p:attrName>
                                        </p:attrNameLst>
                                      </p:cBhvr>
                                      <p:to>
                                        <p:strVal val="visible"/>
                                      </p:to>
                                    </p:set>
                                    <p:anim calcmode="lin" valueType="num">
                                      <p:cBhvr additive="base">
                                        <p:cTn id="205" dur="500" fill="hold"/>
                                        <p:tgtEl>
                                          <p:spTgt spid="55"/>
                                        </p:tgtEl>
                                        <p:attrNameLst>
                                          <p:attrName>ppt_x</p:attrName>
                                        </p:attrNameLst>
                                      </p:cBhvr>
                                      <p:tavLst>
                                        <p:tav tm="0">
                                          <p:val>
                                            <p:strVal val="#ppt_x"/>
                                          </p:val>
                                        </p:tav>
                                        <p:tav tm="100000">
                                          <p:val>
                                            <p:strVal val="#ppt_x"/>
                                          </p:val>
                                        </p:tav>
                                      </p:tavLst>
                                    </p:anim>
                                    <p:anim calcmode="lin" valueType="num">
                                      <p:cBhvr additive="base">
                                        <p:cTn id="206" dur="500" fill="hold"/>
                                        <p:tgtEl>
                                          <p:spTgt spid="55"/>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56"/>
                                        </p:tgtEl>
                                        <p:attrNameLst>
                                          <p:attrName>style.visibility</p:attrName>
                                        </p:attrNameLst>
                                      </p:cBhvr>
                                      <p:to>
                                        <p:strVal val="visible"/>
                                      </p:to>
                                    </p:set>
                                    <p:anim calcmode="lin" valueType="num">
                                      <p:cBhvr additive="base">
                                        <p:cTn id="209" dur="500" fill="hold"/>
                                        <p:tgtEl>
                                          <p:spTgt spid="56"/>
                                        </p:tgtEl>
                                        <p:attrNameLst>
                                          <p:attrName>ppt_x</p:attrName>
                                        </p:attrNameLst>
                                      </p:cBhvr>
                                      <p:tavLst>
                                        <p:tav tm="0">
                                          <p:val>
                                            <p:strVal val="#ppt_x"/>
                                          </p:val>
                                        </p:tav>
                                        <p:tav tm="100000">
                                          <p:val>
                                            <p:strVal val="#ppt_x"/>
                                          </p:val>
                                        </p:tav>
                                      </p:tavLst>
                                    </p:anim>
                                    <p:anim calcmode="lin" valueType="num">
                                      <p:cBhvr additive="base">
                                        <p:cTn id="210" dur="500" fill="hold"/>
                                        <p:tgtEl>
                                          <p:spTgt spid="56"/>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57"/>
                                        </p:tgtEl>
                                        <p:attrNameLst>
                                          <p:attrName>style.visibility</p:attrName>
                                        </p:attrNameLst>
                                      </p:cBhvr>
                                      <p:to>
                                        <p:strVal val="visible"/>
                                      </p:to>
                                    </p:set>
                                    <p:anim calcmode="lin" valueType="num">
                                      <p:cBhvr additive="base">
                                        <p:cTn id="213" dur="500" fill="hold"/>
                                        <p:tgtEl>
                                          <p:spTgt spid="57"/>
                                        </p:tgtEl>
                                        <p:attrNameLst>
                                          <p:attrName>ppt_x</p:attrName>
                                        </p:attrNameLst>
                                      </p:cBhvr>
                                      <p:tavLst>
                                        <p:tav tm="0">
                                          <p:val>
                                            <p:strVal val="#ppt_x"/>
                                          </p:val>
                                        </p:tav>
                                        <p:tav tm="100000">
                                          <p:val>
                                            <p:strVal val="#ppt_x"/>
                                          </p:val>
                                        </p:tav>
                                      </p:tavLst>
                                    </p:anim>
                                    <p:anim calcmode="lin" valueType="num">
                                      <p:cBhvr additive="base">
                                        <p:cTn id="214" dur="500" fill="hold"/>
                                        <p:tgtEl>
                                          <p:spTgt spid="57"/>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58"/>
                                        </p:tgtEl>
                                        <p:attrNameLst>
                                          <p:attrName>style.visibility</p:attrName>
                                        </p:attrNameLst>
                                      </p:cBhvr>
                                      <p:to>
                                        <p:strVal val="visible"/>
                                      </p:to>
                                    </p:set>
                                    <p:anim calcmode="lin" valueType="num">
                                      <p:cBhvr additive="base">
                                        <p:cTn id="217" dur="500" fill="hold"/>
                                        <p:tgtEl>
                                          <p:spTgt spid="58"/>
                                        </p:tgtEl>
                                        <p:attrNameLst>
                                          <p:attrName>ppt_x</p:attrName>
                                        </p:attrNameLst>
                                      </p:cBhvr>
                                      <p:tavLst>
                                        <p:tav tm="0">
                                          <p:val>
                                            <p:strVal val="#ppt_x"/>
                                          </p:val>
                                        </p:tav>
                                        <p:tav tm="100000">
                                          <p:val>
                                            <p:strVal val="#ppt_x"/>
                                          </p:val>
                                        </p:tav>
                                      </p:tavLst>
                                    </p:anim>
                                    <p:anim calcmode="lin" valueType="num">
                                      <p:cBhvr additive="base">
                                        <p:cTn id="218" dur="500" fill="hold"/>
                                        <p:tgtEl>
                                          <p:spTgt spid="58"/>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59"/>
                                        </p:tgtEl>
                                        <p:attrNameLst>
                                          <p:attrName>style.visibility</p:attrName>
                                        </p:attrNameLst>
                                      </p:cBhvr>
                                      <p:to>
                                        <p:strVal val="visible"/>
                                      </p:to>
                                    </p:set>
                                    <p:anim calcmode="lin" valueType="num">
                                      <p:cBhvr additive="base">
                                        <p:cTn id="221" dur="500" fill="hold"/>
                                        <p:tgtEl>
                                          <p:spTgt spid="59"/>
                                        </p:tgtEl>
                                        <p:attrNameLst>
                                          <p:attrName>ppt_x</p:attrName>
                                        </p:attrNameLst>
                                      </p:cBhvr>
                                      <p:tavLst>
                                        <p:tav tm="0">
                                          <p:val>
                                            <p:strVal val="#ppt_x"/>
                                          </p:val>
                                        </p:tav>
                                        <p:tav tm="100000">
                                          <p:val>
                                            <p:strVal val="#ppt_x"/>
                                          </p:val>
                                        </p:tav>
                                      </p:tavLst>
                                    </p:anim>
                                    <p:anim calcmode="lin" valueType="num">
                                      <p:cBhvr additive="base">
                                        <p:cTn id="222" dur="500" fill="hold"/>
                                        <p:tgtEl>
                                          <p:spTgt spid="59"/>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60"/>
                                        </p:tgtEl>
                                        <p:attrNameLst>
                                          <p:attrName>style.visibility</p:attrName>
                                        </p:attrNameLst>
                                      </p:cBhvr>
                                      <p:to>
                                        <p:strVal val="visible"/>
                                      </p:to>
                                    </p:set>
                                    <p:anim calcmode="lin" valueType="num">
                                      <p:cBhvr additive="base">
                                        <p:cTn id="225" dur="500" fill="hold"/>
                                        <p:tgtEl>
                                          <p:spTgt spid="60"/>
                                        </p:tgtEl>
                                        <p:attrNameLst>
                                          <p:attrName>ppt_x</p:attrName>
                                        </p:attrNameLst>
                                      </p:cBhvr>
                                      <p:tavLst>
                                        <p:tav tm="0">
                                          <p:val>
                                            <p:strVal val="#ppt_x"/>
                                          </p:val>
                                        </p:tav>
                                        <p:tav tm="100000">
                                          <p:val>
                                            <p:strVal val="#ppt_x"/>
                                          </p:val>
                                        </p:tav>
                                      </p:tavLst>
                                    </p:anim>
                                    <p:anim calcmode="lin" valueType="num">
                                      <p:cBhvr additive="base">
                                        <p:cTn id="226" dur="500" fill="hold"/>
                                        <p:tgtEl>
                                          <p:spTgt spid="60"/>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61"/>
                                        </p:tgtEl>
                                        <p:attrNameLst>
                                          <p:attrName>style.visibility</p:attrName>
                                        </p:attrNameLst>
                                      </p:cBhvr>
                                      <p:to>
                                        <p:strVal val="visible"/>
                                      </p:to>
                                    </p:set>
                                    <p:anim calcmode="lin" valueType="num">
                                      <p:cBhvr additive="base">
                                        <p:cTn id="229" dur="500" fill="hold"/>
                                        <p:tgtEl>
                                          <p:spTgt spid="61"/>
                                        </p:tgtEl>
                                        <p:attrNameLst>
                                          <p:attrName>ppt_x</p:attrName>
                                        </p:attrNameLst>
                                      </p:cBhvr>
                                      <p:tavLst>
                                        <p:tav tm="0">
                                          <p:val>
                                            <p:strVal val="#ppt_x"/>
                                          </p:val>
                                        </p:tav>
                                        <p:tav tm="100000">
                                          <p:val>
                                            <p:strVal val="#ppt_x"/>
                                          </p:val>
                                        </p:tav>
                                      </p:tavLst>
                                    </p:anim>
                                    <p:anim calcmode="lin" valueType="num">
                                      <p:cBhvr additive="base">
                                        <p:cTn id="230" dur="500" fill="hold"/>
                                        <p:tgtEl>
                                          <p:spTgt spid="61"/>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62"/>
                                        </p:tgtEl>
                                        <p:attrNameLst>
                                          <p:attrName>style.visibility</p:attrName>
                                        </p:attrNameLst>
                                      </p:cBhvr>
                                      <p:to>
                                        <p:strVal val="visible"/>
                                      </p:to>
                                    </p:set>
                                    <p:anim calcmode="lin" valueType="num">
                                      <p:cBhvr additive="base">
                                        <p:cTn id="233" dur="500" fill="hold"/>
                                        <p:tgtEl>
                                          <p:spTgt spid="62"/>
                                        </p:tgtEl>
                                        <p:attrNameLst>
                                          <p:attrName>ppt_x</p:attrName>
                                        </p:attrNameLst>
                                      </p:cBhvr>
                                      <p:tavLst>
                                        <p:tav tm="0">
                                          <p:val>
                                            <p:strVal val="#ppt_x"/>
                                          </p:val>
                                        </p:tav>
                                        <p:tav tm="100000">
                                          <p:val>
                                            <p:strVal val="#ppt_x"/>
                                          </p:val>
                                        </p:tav>
                                      </p:tavLst>
                                    </p:anim>
                                    <p:anim calcmode="lin" valueType="num">
                                      <p:cBhvr additive="base">
                                        <p:cTn id="234" dur="500" fill="hold"/>
                                        <p:tgtEl>
                                          <p:spTgt spid="62"/>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63"/>
                                        </p:tgtEl>
                                        <p:attrNameLst>
                                          <p:attrName>style.visibility</p:attrName>
                                        </p:attrNameLst>
                                      </p:cBhvr>
                                      <p:to>
                                        <p:strVal val="visible"/>
                                      </p:to>
                                    </p:set>
                                    <p:anim calcmode="lin" valueType="num">
                                      <p:cBhvr additive="base">
                                        <p:cTn id="237" dur="500" fill="hold"/>
                                        <p:tgtEl>
                                          <p:spTgt spid="63"/>
                                        </p:tgtEl>
                                        <p:attrNameLst>
                                          <p:attrName>ppt_x</p:attrName>
                                        </p:attrNameLst>
                                      </p:cBhvr>
                                      <p:tavLst>
                                        <p:tav tm="0">
                                          <p:val>
                                            <p:strVal val="#ppt_x"/>
                                          </p:val>
                                        </p:tav>
                                        <p:tav tm="100000">
                                          <p:val>
                                            <p:strVal val="#ppt_x"/>
                                          </p:val>
                                        </p:tav>
                                      </p:tavLst>
                                    </p:anim>
                                    <p:anim calcmode="lin" valueType="num">
                                      <p:cBhvr additive="base">
                                        <p:cTn id="238" dur="500" fill="hold"/>
                                        <p:tgtEl>
                                          <p:spTgt spid="63"/>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64"/>
                                        </p:tgtEl>
                                        <p:attrNameLst>
                                          <p:attrName>style.visibility</p:attrName>
                                        </p:attrNameLst>
                                      </p:cBhvr>
                                      <p:to>
                                        <p:strVal val="visible"/>
                                      </p:to>
                                    </p:set>
                                    <p:anim calcmode="lin" valueType="num">
                                      <p:cBhvr additive="base">
                                        <p:cTn id="241" dur="500" fill="hold"/>
                                        <p:tgtEl>
                                          <p:spTgt spid="64"/>
                                        </p:tgtEl>
                                        <p:attrNameLst>
                                          <p:attrName>ppt_x</p:attrName>
                                        </p:attrNameLst>
                                      </p:cBhvr>
                                      <p:tavLst>
                                        <p:tav tm="0">
                                          <p:val>
                                            <p:strVal val="#ppt_x"/>
                                          </p:val>
                                        </p:tav>
                                        <p:tav tm="100000">
                                          <p:val>
                                            <p:strVal val="#ppt_x"/>
                                          </p:val>
                                        </p:tav>
                                      </p:tavLst>
                                    </p:anim>
                                    <p:anim calcmode="lin" valueType="num">
                                      <p:cBhvr additive="base">
                                        <p:cTn id="242" dur="500" fill="hold"/>
                                        <p:tgtEl>
                                          <p:spTgt spid="64"/>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65"/>
                                        </p:tgtEl>
                                        <p:attrNameLst>
                                          <p:attrName>style.visibility</p:attrName>
                                        </p:attrNameLst>
                                      </p:cBhvr>
                                      <p:to>
                                        <p:strVal val="visible"/>
                                      </p:to>
                                    </p:set>
                                    <p:anim calcmode="lin" valueType="num">
                                      <p:cBhvr additive="base">
                                        <p:cTn id="245" dur="500" fill="hold"/>
                                        <p:tgtEl>
                                          <p:spTgt spid="65"/>
                                        </p:tgtEl>
                                        <p:attrNameLst>
                                          <p:attrName>ppt_x</p:attrName>
                                        </p:attrNameLst>
                                      </p:cBhvr>
                                      <p:tavLst>
                                        <p:tav tm="0">
                                          <p:val>
                                            <p:strVal val="#ppt_x"/>
                                          </p:val>
                                        </p:tav>
                                        <p:tav tm="100000">
                                          <p:val>
                                            <p:strVal val="#ppt_x"/>
                                          </p:val>
                                        </p:tav>
                                      </p:tavLst>
                                    </p:anim>
                                    <p:anim calcmode="lin" valueType="num">
                                      <p:cBhvr additive="base">
                                        <p:cTn id="246" dur="500" fill="hold"/>
                                        <p:tgtEl>
                                          <p:spTgt spid="65"/>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66"/>
                                        </p:tgtEl>
                                        <p:attrNameLst>
                                          <p:attrName>style.visibility</p:attrName>
                                        </p:attrNameLst>
                                      </p:cBhvr>
                                      <p:to>
                                        <p:strVal val="visible"/>
                                      </p:to>
                                    </p:set>
                                    <p:anim calcmode="lin" valueType="num">
                                      <p:cBhvr additive="base">
                                        <p:cTn id="249" dur="500" fill="hold"/>
                                        <p:tgtEl>
                                          <p:spTgt spid="66"/>
                                        </p:tgtEl>
                                        <p:attrNameLst>
                                          <p:attrName>ppt_x</p:attrName>
                                        </p:attrNameLst>
                                      </p:cBhvr>
                                      <p:tavLst>
                                        <p:tav tm="0">
                                          <p:val>
                                            <p:strVal val="#ppt_x"/>
                                          </p:val>
                                        </p:tav>
                                        <p:tav tm="100000">
                                          <p:val>
                                            <p:strVal val="#ppt_x"/>
                                          </p:val>
                                        </p:tav>
                                      </p:tavLst>
                                    </p:anim>
                                    <p:anim calcmode="lin" valueType="num">
                                      <p:cBhvr additive="base">
                                        <p:cTn id="25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xit" presetSubtype="4" fill="hold" grpId="1" nodeType="clickEffect">
                                  <p:stCondLst>
                                    <p:cond delay="0"/>
                                  </p:stCondLst>
                                  <p:childTnLst>
                                    <p:anim calcmode="lin" valueType="num">
                                      <p:cBhvr additive="base">
                                        <p:cTn id="254" dur="500"/>
                                        <p:tgtEl>
                                          <p:spTgt spid="16"/>
                                        </p:tgtEl>
                                        <p:attrNameLst>
                                          <p:attrName>ppt_x</p:attrName>
                                        </p:attrNameLst>
                                      </p:cBhvr>
                                      <p:tavLst>
                                        <p:tav tm="0">
                                          <p:val>
                                            <p:strVal val="ppt_x"/>
                                          </p:val>
                                        </p:tav>
                                        <p:tav tm="100000">
                                          <p:val>
                                            <p:strVal val="ppt_x"/>
                                          </p:val>
                                        </p:tav>
                                      </p:tavLst>
                                    </p:anim>
                                    <p:anim calcmode="lin" valueType="num">
                                      <p:cBhvr additive="base">
                                        <p:cTn id="255" dur="500"/>
                                        <p:tgtEl>
                                          <p:spTgt spid="16"/>
                                        </p:tgtEl>
                                        <p:attrNameLst>
                                          <p:attrName>ppt_y</p:attrName>
                                        </p:attrNameLst>
                                      </p:cBhvr>
                                      <p:tavLst>
                                        <p:tav tm="0">
                                          <p:val>
                                            <p:strVal val="ppt_y"/>
                                          </p:val>
                                        </p:tav>
                                        <p:tav tm="100000">
                                          <p:val>
                                            <p:strVal val="1+ppt_h/2"/>
                                          </p:val>
                                        </p:tav>
                                      </p:tavLst>
                                    </p:anim>
                                    <p:set>
                                      <p:cBhvr>
                                        <p:cTn id="256" dur="1" fill="hold">
                                          <p:stCondLst>
                                            <p:cond delay="499"/>
                                          </p:stCondLst>
                                        </p:cTn>
                                        <p:tgtEl>
                                          <p:spTgt spid="16"/>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2" presetClass="exit" presetSubtype="4" fill="hold" grpId="1" nodeType="clickEffect">
                                  <p:stCondLst>
                                    <p:cond delay="0"/>
                                  </p:stCondLst>
                                  <p:childTnLst>
                                    <p:anim calcmode="lin" valueType="num">
                                      <p:cBhvr additive="base">
                                        <p:cTn id="260" dur="500"/>
                                        <p:tgtEl>
                                          <p:spTgt spid="17"/>
                                        </p:tgtEl>
                                        <p:attrNameLst>
                                          <p:attrName>ppt_x</p:attrName>
                                        </p:attrNameLst>
                                      </p:cBhvr>
                                      <p:tavLst>
                                        <p:tav tm="0">
                                          <p:val>
                                            <p:strVal val="ppt_x"/>
                                          </p:val>
                                        </p:tav>
                                        <p:tav tm="100000">
                                          <p:val>
                                            <p:strVal val="ppt_x"/>
                                          </p:val>
                                        </p:tav>
                                      </p:tavLst>
                                    </p:anim>
                                    <p:anim calcmode="lin" valueType="num">
                                      <p:cBhvr additive="base">
                                        <p:cTn id="261" dur="500"/>
                                        <p:tgtEl>
                                          <p:spTgt spid="17"/>
                                        </p:tgtEl>
                                        <p:attrNameLst>
                                          <p:attrName>ppt_y</p:attrName>
                                        </p:attrNameLst>
                                      </p:cBhvr>
                                      <p:tavLst>
                                        <p:tav tm="0">
                                          <p:val>
                                            <p:strVal val="ppt_y"/>
                                          </p:val>
                                        </p:tav>
                                        <p:tav tm="100000">
                                          <p:val>
                                            <p:strVal val="1+ppt_h/2"/>
                                          </p:val>
                                        </p:tav>
                                      </p:tavLst>
                                    </p:anim>
                                    <p:set>
                                      <p:cBhvr>
                                        <p:cTn id="262" dur="1" fill="hold">
                                          <p:stCondLst>
                                            <p:cond delay="499"/>
                                          </p:stCondLst>
                                        </p:cTn>
                                        <p:tgtEl>
                                          <p:spTgt spid="17"/>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2" presetClass="exit" presetSubtype="4" fill="hold" grpId="1" nodeType="clickEffect">
                                  <p:stCondLst>
                                    <p:cond delay="0"/>
                                  </p:stCondLst>
                                  <p:childTnLst>
                                    <p:anim calcmode="lin" valueType="num">
                                      <p:cBhvr additive="base">
                                        <p:cTn id="266" dur="500"/>
                                        <p:tgtEl>
                                          <p:spTgt spid="18"/>
                                        </p:tgtEl>
                                        <p:attrNameLst>
                                          <p:attrName>ppt_x</p:attrName>
                                        </p:attrNameLst>
                                      </p:cBhvr>
                                      <p:tavLst>
                                        <p:tav tm="0">
                                          <p:val>
                                            <p:strVal val="ppt_x"/>
                                          </p:val>
                                        </p:tav>
                                        <p:tav tm="100000">
                                          <p:val>
                                            <p:strVal val="ppt_x"/>
                                          </p:val>
                                        </p:tav>
                                      </p:tavLst>
                                    </p:anim>
                                    <p:anim calcmode="lin" valueType="num">
                                      <p:cBhvr additive="base">
                                        <p:cTn id="267" dur="500"/>
                                        <p:tgtEl>
                                          <p:spTgt spid="18"/>
                                        </p:tgtEl>
                                        <p:attrNameLst>
                                          <p:attrName>ppt_y</p:attrName>
                                        </p:attrNameLst>
                                      </p:cBhvr>
                                      <p:tavLst>
                                        <p:tav tm="0">
                                          <p:val>
                                            <p:strVal val="ppt_y"/>
                                          </p:val>
                                        </p:tav>
                                        <p:tav tm="100000">
                                          <p:val>
                                            <p:strVal val="1+ppt_h/2"/>
                                          </p:val>
                                        </p:tav>
                                      </p:tavLst>
                                    </p:anim>
                                    <p:set>
                                      <p:cBhvr>
                                        <p:cTn id="268" dur="1" fill="hold">
                                          <p:stCondLst>
                                            <p:cond delay="499"/>
                                          </p:stCondLst>
                                        </p:cTn>
                                        <p:tgtEl>
                                          <p:spTgt spid="18"/>
                                        </p:tgtEl>
                                        <p:attrNameLst>
                                          <p:attrName>style.visibility</p:attrName>
                                        </p:attrNameLst>
                                      </p:cBhvr>
                                      <p:to>
                                        <p:strVal val="hidden"/>
                                      </p:to>
                                    </p:set>
                                  </p:childTnLst>
                                </p:cTn>
                              </p:par>
                            </p:childTnLst>
                          </p:cTn>
                        </p:par>
                      </p:childTnLst>
                    </p:cTn>
                  </p:par>
                  <p:par>
                    <p:cTn id="269" fill="hold">
                      <p:stCondLst>
                        <p:cond delay="indefinite"/>
                      </p:stCondLst>
                      <p:childTnLst>
                        <p:par>
                          <p:cTn id="270" fill="hold">
                            <p:stCondLst>
                              <p:cond delay="0"/>
                            </p:stCondLst>
                            <p:childTnLst>
                              <p:par>
                                <p:cTn id="271" presetID="2" presetClass="exit" presetSubtype="4" fill="hold" grpId="1" nodeType="clickEffect">
                                  <p:stCondLst>
                                    <p:cond delay="0"/>
                                  </p:stCondLst>
                                  <p:childTnLst>
                                    <p:anim calcmode="lin" valueType="num">
                                      <p:cBhvr additive="base">
                                        <p:cTn id="272" dur="500"/>
                                        <p:tgtEl>
                                          <p:spTgt spid="19"/>
                                        </p:tgtEl>
                                        <p:attrNameLst>
                                          <p:attrName>ppt_x</p:attrName>
                                        </p:attrNameLst>
                                      </p:cBhvr>
                                      <p:tavLst>
                                        <p:tav tm="0">
                                          <p:val>
                                            <p:strVal val="ppt_x"/>
                                          </p:val>
                                        </p:tav>
                                        <p:tav tm="100000">
                                          <p:val>
                                            <p:strVal val="ppt_x"/>
                                          </p:val>
                                        </p:tav>
                                      </p:tavLst>
                                    </p:anim>
                                    <p:anim calcmode="lin" valueType="num">
                                      <p:cBhvr additive="base">
                                        <p:cTn id="273" dur="500"/>
                                        <p:tgtEl>
                                          <p:spTgt spid="19"/>
                                        </p:tgtEl>
                                        <p:attrNameLst>
                                          <p:attrName>ppt_y</p:attrName>
                                        </p:attrNameLst>
                                      </p:cBhvr>
                                      <p:tavLst>
                                        <p:tav tm="0">
                                          <p:val>
                                            <p:strVal val="ppt_y"/>
                                          </p:val>
                                        </p:tav>
                                        <p:tav tm="100000">
                                          <p:val>
                                            <p:strVal val="1+ppt_h/2"/>
                                          </p:val>
                                        </p:tav>
                                      </p:tavLst>
                                    </p:anim>
                                    <p:set>
                                      <p:cBhvr>
                                        <p:cTn id="274" dur="1" fill="hold">
                                          <p:stCondLst>
                                            <p:cond delay="499"/>
                                          </p:stCondLst>
                                        </p:cTn>
                                        <p:tgtEl>
                                          <p:spTgt spid="19"/>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2" presetClass="exit" presetSubtype="4" fill="hold" grpId="1" nodeType="clickEffect">
                                  <p:stCondLst>
                                    <p:cond delay="0"/>
                                  </p:stCondLst>
                                  <p:childTnLst>
                                    <p:anim calcmode="lin" valueType="num">
                                      <p:cBhvr additive="base">
                                        <p:cTn id="278" dur="500"/>
                                        <p:tgtEl>
                                          <p:spTgt spid="29"/>
                                        </p:tgtEl>
                                        <p:attrNameLst>
                                          <p:attrName>ppt_x</p:attrName>
                                        </p:attrNameLst>
                                      </p:cBhvr>
                                      <p:tavLst>
                                        <p:tav tm="0">
                                          <p:val>
                                            <p:strVal val="ppt_x"/>
                                          </p:val>
                                        </p:tav>
                                        <p:tav tm="100000">
                                          <p:val>
                                            <p:strVal val="ppt_x"/>
                                          </p:val>
                                        </p:tav>
                                      </p:tavLst>
                                    </p:anim>
                                    <p:anim calcmode="lin" valueType="num">
                                      <p:cBhvr additive="base">
                                        <p:cTn id="279" dur="500"/>
                                        <p:tgtEl>
                                          <p:spTgt spid="29"/>
                                        </p:tgtEl>
                                        <p:attrNameLst>
                                          <p:attrName>ppt_y</p:attrName>
                                        </p:attrNameLst>
                                      </p:cBhvr>
                                      <p:tavLst>
                                        <p:tav tm="0">
                                          <p:val>
                                            <p:strVal val="ppt_y"/>
                                          </p:val>
                                        </p:tav>
                                        <p:tav tm="100000">
                                          <p:val>
                                            <p:strVal val="1+ppt_h/2"/>
                                          </p:val>
                                        </p:tav>
                                      </p:tavLst>
                                    </p:anim>
                                    <p:set>
                                      <p:cBhvr>
                                        <p:cTn id="280" dur="1" fill="hold">
                                          <p:stCondLst>
                                            <p:cond delay="499"/>
                                          </p:stCondLst>
                                        </p:cTn>
                                        <p:tgtEl>
                                          <p:spTgt spid="29"/>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2" presetClass="exit" presetSubtype="4" fill="hold" grpId="1" nodeType="clickEffect">
                                  <p:stCondLst>
                                    <p:cond delay="0"/>
                                  </p:stCondLst>
                                  <p:childTnLst>
                                    <p:anim calcmode="lin" valueType="num">
                                      <p:cBhvr additive="base">
                                        <p:cTn id="284" dur="500"/>
                                        <p:tgtEl>
                                          <p:spTgt spid="32"/>
                                        </p:tgtEl>
                                        <p:attrNameLst>
                                          <p:attrName>ppt_x</p:attrName>
                                        </p:attrNameLst>
                                      </p:cBhvr>
                                      <p:tavLst>
                                        <p:tav tm="0">
                                          <p:val>
                                            <p:strVal val="ppt_x"/>
                                          </p:val>
                                        </p:tav>
                                        <p:tav tm="100000">
                                          <p:val>
                                            <p:strVal val="ppt_x"/>
                                          </p:val>
                                        </p:tav>
                                      </p:tavLst>
                                    </p:anim>
                                    <p:anim calcmode="lin" valueType="num">
                                      <p:cBhvr additive="base">
                                        <p:cTn id="285" dur="500"/>
                                        <p:tgtEl>
                                          <p:spTgt spid="32"/>
                                        </p:tgtEl>
                                        <p:attrNameLst>
                                          <p:attrName>ppt_y</p:attrName>
                                        </p:attrNameLst>
                                      </p:cBhvr>
                                      <p:tavLst>
                                        <p:tav tm="0">
                                          <p:val>
                                            <p:strVal val="ppt_y"/>
                                          </p:val>
                                        </p:tav>
                                        <p:tav tm="100000">
                                          <p:val>
                                            <p:strVal val="1+ppt_h/2"/>
                                          </p:val>
                                        </p:tav>
                                      </p:tavLst>
                                    </p:anim>
                                    <p:set>
                                      <p:cBhvr>
                                        <p:cTn id="286" dur="1" fill="hold">
                                          <p:stCondLst>
                                            <p:cond delay="499"/>
                                          </p:stCondLst>
                                        </p:cTn>
                                        <p:tgtEl>
                                          <p:spTgt spid="32"/>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2" presetClass="exit" presetSubtype="4" fill="hold" grpId="1" nodeType="clickEffect">
                                  <p:stCondLst>
                                    <p:cond delay="0"/>
                                  </p:stCondLst>
                                  <p:childTnLst>
                                    <p:anim calcmode="lin" valueType="num">
                                      <p:cBhvr additive="base">
                                        <p:cTn id="290" dur="500"/>
                                        <p:tgtEl>
                                          <p:spTgt spid="35"/>
                                        </p:tgtEl>
                                        <p:attrNameLst>
                                          <p:attrName>ppt_x</p:attrName>
                                        </p:attrNameLst>
                                      </p:cBhvr>
                                      <p:tavLst>
                                        <p:tav tm="0">
                                          <p:val>
                                            <p:strVal val="ppt_x"/>
                                          </p:val>
                                        </p:tav>
                                        <p:tav tm="100000">
                                          <p:val>
                                            <p:strVal val="ppt_x"/>
                                          </p:val>
                                        </p:tav>
                                      </p:tavLst>
                                    </p:anim>
                                    <p:anim calcmode="lin" valueType="num">
                                      <p:cBhvr additive="base">
                                        <p:cTn id="291" dur="500"/>
                                        <p:tgtEl>
                                          <p:spTgt spid="35"/>
                                        </p:tgtEl>
                                        <p:attrNameLst>
                                          <p:attrName>ppt_y</p:attrName>
                                        </p:attrNameLst>
                                      </p:cBhvr>
                                      <p:tavLst>
                                        <p:tav tm="0">
                                          <p:val>
                                            <p:strVal val="ppt_y"/>
                                          </p:val>
                                        </p:tav>
                                        <p:tav tm="100000">
                                          <p:val>
                                            <p:strVal val="1+ppt_h/2"/>
                                          </p:val>
                                        </p:tav>
                                      </p:tavLst>
                                    </p:anim>
                                    <p:set>
                                      <p:cBhvr>
                                        <p:cTn id="292" dur="1" fill="hold">
                                          <p:stCondLst>
                                            <p:cond delay="499"/>
                                          </p:stCondLst>
                                        </p:cTn>
                                        <p:tgtEl>
                                          <p:spTgt spid="35"/>
                                        </p:tgtEl>
                                        <p:attrNameLst>
                                          <p:attrName>style.visibility</p:attrName>
                                        </p:attrNameLst>
                                      </p:cBhvr>
                                      <p:to>
                                        <p:strVal val="hidden"/>
                                      </p:to>
                                    </p:set>
                                  </p:childTnLst>
                                </p:cTn>
                              </p:par>
                            </p:childTnLst>
                          </p:cTn>
                        </p:par>
                      </p:childTnLst>
                    </p:cTn>
                  </p:par>
                  <p:par>
                    <p:cTn id="293" fill="hold">
                      <p:stCondLst>
                        <p:cond delay="indefinite"/>
                      </p:stCondLst>
                      <p:childTnLst>
                        <p:par>
                          <p:cTn id="294" fill="hold">
                            <p:stCondLst>
                              <p:cond delay="0"/>
                            </p:stCondLst>
                            <p:childTnLst>
                              <p:par>
                                <p:cTn id="295" presetID="2" presetClass="exit" presetSubtype="4" fill="hold" grpId="1" nodeType="clickEffect">
                                  <p:stCondLst>
                                    <p:cond delay="0"/>
                                  </p:stCondLst>
                                  <p:childTnLst>
                                    <p:anim calcmode="lin" valueType="num">
                                      <p:cBhvr additive="base">
                                        <p:cTn id="296" dur="500"/>
                                        <p:tgtEl>
                                          <p:spTgt spid="20"/>
                                        </p:tgtEl>
                                        <p:attrNameLst>
                                          <p:attrName>ppt_x</p:attrName>
                                        </p:attrNameLst>
                                      </p:cBhvr>
                                      <p:tavLst>
                                        <p:tav tm="0">
                                          <p:val>
                                            <p:strVal val="ppt_x"/>
                                          </p:val>
                                        </p:tav>
                                        <p:tav tm="100000">
                                          <p:val>
                                            <p:strVal val="ppt_x"/>
                                          </p:val>
                                        </p:tav>
                                      </p:tavLst>
                                    </p:anim>
                                    <p:anim calcmode="lin" valueType="num">
                                      <p:cBhvr additive="base">
                                        <p:cTn id="297" dur="500"/>
                                        <p:tgtEl>
                                          <p:spTgt spid="20"/>
                                        </p:tgtEl>
                                        <p:attrNameLst>
                                          <p:attrName>ppt_y</p:attrName>
                                        </p:attrNameLst>
                                      </p:cBhvr>
                                      <p:tavLst>
                                        <p:tav tm="0">
                                          <p:val>
                                            <p:strVal val="ppt_y"/>
                                          </p:val>
                                        </p:tav>
                                        <p:tav tm="100000">
                                          <p:val>
                                            <p:strVal val="1+ppt_h/2"/>
                                          </p:val>
                                        </p:tav>
                                      </p:tavLst>
                                    </p:anim>
                                    <p:set>
                                      <p:cBhvr>
                                        <p:cTn id="298" dur="1" fill="hold">
                                          <p:stCondLst>
                                            <p:cond delay="499"/>
                                          </p:stCondLst>
                                        </p:cTn>
                                        <p:tgtEl>
                                          <p:spTgt spid="20"/>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2" presetClass="exit" presetSubtype="4" fill="hold" grpId="1" nodeType="clickEffect">
                                  <p:stCondLst>
                                    <p:cond delay="0"/>
                                  </p:stCondLst>
                                  <p:childTnLst>
                                    <p:anim calcmode="lin" valueType="num">
                                      <p:cBhvr additive="base">
                                        <p:cTn id="302" dur="500"/>
                                        <p:tgtEl>
                                          <p:spTgt spid="21"/>
                                        </p:tgtEl>
                                        <p:attrNameLst>
                                          <p:attrName>ppt_x</p:attrName>
                                        </p:attrNameLst>
                                      </p:cBhvr>
                                      <p:tavLst>
                                        <p:tav tm="0">
                                          <p:val>
                                            <p:strVal val="ppt_x"/>
                                          </p:val>
                                        </p:tav>
                                        <p:tav tm="100000">
                                          <p:val>
                                            <p:strVal val="ppt_x"/>
                                          </p:val>
                                        </p:tav>
                                      </p:tavLst>
                                    </p:anim>
                                    <p:anim calcmode="lin" valueType="num">
                                      <p:cBhvr additive="base">
                                        <p:cTn id="303" dur="500"/>
                                        <p:tgtEl>
                                          <p:spTgt spid="21"/>
                                        </p:tgtEl>
                                        <p:attrNameLst>
                                          <p:attrName>ppt_y</p:attrName>
                                        </p:attrNameLst>
                                      </p:cBhvr>
                                      <p:tavLst>
                                        <p:tav tm="0">
                                          <p:val>
                                            <p:strVal val="ppt_y"/>
                                          </p:val>
                                        </p:tav>
                                        <p:tav tm="100000">
                                          <p:val>
                                            <p:strVal val="1+ppt_h/2"/>
                                          </p:val>
                                        </p:tav>
                                      </p:tavLst>
                                    </p:anim>
                                    <p:set>
                                      <p:cBhvr>
                                        <p:cTn id="304" dur="1" fill="hold">
                                          <p:stCondLst>
                                            <p:cond delay="499"/>
                                          </p:stCondLst>
                                        </p:cTn>
                                        <p:tgtEl>
                                          <p:spTgt spid="21"/>
                                        </p:tgtEl>
                                        <p:attrNameLst>
                                          <p:attrName>style.visibility</p:attrName>
                                        </p:attrNameLst>
                                      </p:cBhvr>
                                      <p:to>
                                        <p:strVal val="hidden"/>
                                      </p:to>
                                    </p:set>
                                  </p:childTnLst>
                                </p:cTn>
                              </p:par>
                            </p:childTnLst>
                          </p:cTn>
                        </p:par>
                      </p:childTnLst>
                    </p:cTn>
                  </p:par>
                  <p:par>
                    <p:cTn id="305" fill="hold">
                      <p:stCondLst>
                        <p:cond delay="indefinite"/>
                      </p:stCondLst>
                      <p:childTnLst>
                        <p:par>
                          <p:cTn id="306" fill="hold">
                            <p:stCondLst>
                              <p:cond delay="0"/>
                            </p:stCondLst>
                            <p:childTnLst>
                              <p:par>
                                <p:cTn id="307" presetID="2" presetClass="exit" presetSubtype="4" fill="hold" grpId="1" nodeType="clickEffect">
                                  <p:stCondLst>
                                    <p:cond delay="0"/>
                                  </p:stCondLst>
                                  <p:childTnLst>
                                    <p:anim calcmode="lin" valueType="num">
                                      <p:cBhvr additive="base">
                                        <p:cTn id="308" dur="500"/>
                                        <p:tgtEl>
                                          <p:spTgt spid="22"/>
                                        </p:tgtEl>
                                        <p:attrNameLst>
                                          <p:attrName>ppt_x</p:attrName>
                                        </p:attrNameLst>
                                      </p:cBhvr>
                                      <p:tavLst>
                                        <p:tav tm="0">
                                          <p:val>
                                            <p:strVal val="ppt_x"/>
                                          </p:val>
                                        </p:tav>
                                        <p:tav tm="100000">
                                          <p:val>
                                            <p:strVal val="ppt_x"/>
                                          </p:val>
                                        </p:tav>
                                      </p:tavLst>
                                    </p:anim>
                                    <p:anim calcmode="lin" valueType="num">
                                      <p:cBhvr additive="base">
                                        <p:cTn id="309" dur="500"/>
                                        <p:tgtEl>
                                          <p:spTgt spid="22"/>
                                        </p:tgtEl>
                                        <p:attrNameLst>
                                          <p:attrName>ppt_y</p:attrName>
                                        </p:attrNameLst>
                                      </p:cBhvr>
                                      <p:tavLst>
                                        <p:tav tm="0">
                                          <p:val>
                                            <p:strVal val="ppt_y"/>
                                          </p:val>
                                        </p:tav>
                                        <p:tav tm="100000">
                                          <p:val>
                                            <p:strVal val="1+ppt_h/2"/>
                                          </p:val>
                                        </p:tav>
                                      </p:tavLst>
                                    </p:anim>
                                    <p:set>
                                      <p:cBhvr>
                                        <p:cTn id="310" dur="1" fill="hold">
                                          <p:stCondLst>
                                            <p:cond delay="499"/>
                                          </p:stCondLst>
                                        </p:cTn>
                                        <p:tgtEl>
                                          <p:spTgt spid="22"/>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2" presetClass="exit" presetSubtype="4" fill="hold" grpId="1" nodeType="clickEffect">
                                  <p:stCondLst>
                                    <p:cond delay="0"/>
                                  </p:stCondLst>
                                  <p:childTnLst>
                                    <p:anim calcmode="lin" valueType="num">
                                      <p:cBhvr additive="base">
                                        <p:cTn id="314" dur="500"/>
                                        <p:tgtEl>
                                          <p:spTgt spid="23"/>
                                        </p:tgtEl>
                                        <p:attrNameLst>
                                          <p:attrName>ppt_x</p:attrName>
                                        </p:attrNameLst>
                                      </p:cBhvr>
                                      <p:tavLst>
                                        <p:tav tm="0">
                                          <p:val>
                                            <p:strVal val="ppt_x"/>
                                          </p:val>
                                        </p:tav>
                                        <p:tav tm="100000">
                                          <p:val>
                                            <p:strVal val="ppt_x"/>
                                          </p:val>
                                        </p:tav>
                                      </p:tavLst>
                                    </p:anim>
                                    <p:anim calcmode="lin" valueType="num">
                                      <p:cBhvr additive="base">
                                        <p:cTn id="315" dur="500"/>
                                        <p:tgtEl>
                                          <p:spTgt spid="23"/>
                                        </p:tgtEl>
                                        <p:attrNameLst>
                                          <p:attrName>ppt_y</p:attrName>
                                        </p:attrNameLst>
                                      </p:cBhvr>
                                      <p:tavLst>
                                        <p:tav tm="0">
                                          <p:val>
                                            <p:strVal val="ppt_y"/>
                                          </p:val>
                                        </p:tav>
                                        <p:tav tm="100000">
                                          <p:val>
                                            <p:strVal val="1+ppt_h/2"/>
                                          </p:val>
                                        </p:tav>
                                      </p:tavLst>
                                    </p:anim>
                                    <p:set>
                                      <p:cBhvr>
                                        <p:cTn id="316" dur="1" fill="hold">
                                          <p:stCondLst>
                                            <p:cond delay="499"/>
                                          </p:stCondLst>
                                        </p:cTn>
                                        <p:tgtEl>
                                          <p:spTgt spid="23"/>
                                        </p:tgtEl>
                                        <p:attrNameLst>
                                          <p:attrName>style.visibility</p:attrName>
                                        </p:attrNameLst>
                                      </p:cBhvr>
                                      <p:to>
                                        <p:strVal val="hidden"/>
                                      </p:to>
                                    </p:set>
                                  </p:childTnLst>
                                </p:cTn>
                              </p:par>
                            </p:childTnLst>
                          </p:cTn>
                        </p:par>
                      </p:childTnLst>
                    </p:cTn>
                  </p:par>
                  <p:par>
                    <p:cTn id="317" fill="hold">
                      <p:stCondLst>
                        <p:cond delay="indefinite"/>
                      </p:stCondLst>
                      <p:childTnLst>
                        <p:par>
                          <p:cTn id="318" fill="hold">
                            <p:stCondLst>
                              <p:cond delay="0"/>
                            </p:stCondLst>
                            <p:childTnLst>
                              <p:par>
                                <p:cTn id="319" presetID="2" presetClass="exit" presetSubtype="4" fill="hold" grpId="1" nodeType="clickEffect">
                                  <p:stCondLst>
                                    <p:cond delay="0"/>
                                  </p:stCondLst>
                                  <p:childTnLst>
                                    <p:anim calcmode="lin" valueType="num">
                                      <p:cBhvr additive="base">
                                        <p:cTn id="320" dur="500"/>
                                        <p:tgtEl>
                                          <p:spTgt spid="30"/>
                                        </p:tgtEl>
                                        <p:attrNameLst>
                                          <p:attrName>ppt_x</p:attrName>
                                        </p:attrNameLst>
                                      </p:cBhvr>
                                      <p:tavLst>
                                        <p:tav tm="0">
                                          <p:val>
                                            <p:strVal val="ppt_x"/>
                                          </p:val>
                                        </p:tav>
                                        <p:tav tm="100000">
                                          <p:val>
                                            <p:strVal val="ppt_x"/>
                                          </p:val>
                                        </p:tav>
                                      </p:tavLst>
                                    </p:anim>
                                    <p:anim calcmode="lin" valueType="num">
                                      <p:cBhvr additive="base">
                                        <p:cTn id="321" dur="500"/>
                                        <p:tgtEl>
                                          <p:spTgt spid="30"/>
                                        </p:tgtEl>
                                        <p:attrNameLst>
                                          <p:attrName>ppt_y</p:attrName>
                                        </p:attrNameLst>
                                      </p:cBhvr>
                                      <p:tavLst>
                                        <p:tav tm="0">
                                          <p:val>
                                            <p:strVal val="ppt_y"/>
                                          </p:val>
                                        </p:tav>
                                        <p:tav tm="100000">
                                          <p:val>
                                            <p:strVal val="1+ppt_h/2"/>
                                          </p:val>
                                        </p:tav>
                                      </p:tavLst>
                                    </p:anim>
                                    <p:set>
                                      <p:cBhvr>
                                        <p:cTn id="322" dur="1" fill="hold">
                                          <p:stCondLst>
                                            <p:cond delay="499"/>
                                          </p:stCondLst>
                                        </p:cTn>
                                        <p:tgtEl>
                                          <p:spTgt spid="30"/>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xit" presetSubtype="4" fill="hold" grpId="1" nodeType="clickEffect">
                                  <p:stCondLst>
                                    <p:cond delay="0"/>
                                  </p:stCondLst>
                                  <p:childTnLst>
                                    <p:anim calcmode="lin" valueType="num">
                                      <p:cBhvr additive="base">
                                        <p:cTn id="326" dur="500"/>
                                        <p:tgtEl>
                                          <p:spTgt spid="33"/>
                                        </p:tgtEl>
                                        <p:attrNameLst>
                                          <p:attrName>ppt_x</p:attrName>
                                        </p:attrNameLst>
                                      </p:cBhvr>
                                      <p:tavLst>
                                        <p:tav tm="0">
                                          <p:val>
                                            <p:strVal val="ppt_x"/>
                                          </p:val>
                                        </p:tav>
                                        <p:tav tm="100000">
                                          <p:val>
                                            <p:strVal val="ppt_x"/>
                                          </p:val>
                                        </p:tav>
                                      </p:tavLst>
                                    </p:anim>
                                    <p:anim calcmode="lin" valueType="num">
                                      <p:cBhvr additive="base">
                                        <p:cTn id="327" dur="500"/>
                                        <p:tgtEl>
                                          <p:spTgt spid="33"/>
                                        </p:tgtEl>
                                        <p:attrNameLst>
                                          <p:attrName>ppt_y</p:attrName>
                                        </p:attrNameLst>
                                      </p:cBhvr>
                                      <p:tavLst>
                                        <p:tav tm="0">
                                          <p:val>
                                            <p:strVal val="ppt_y"/>
                                          </p:val>
                                        </p:tav>
                                        <p:tav tm="100000">
                                          <p:val>
                                            <p:strVal val="1+ppt_h/2"/>
                                          </p:val>
                                        </p:tav>
                                      </p:tavLst>
                                    </p:anim>
                                    <p:set>
                                      <p:cBhvr>
                                        <p:cTn id="328" dur="1" fill="hold">
                                          <p:stCondLst>
                                            <p:cond delay="499"/>
                                          </p:stCondLst>
                                        </p:cTn>
                                        <p:tgtEl>
                                          <p:spTgt spid="33"/>
                                        </p:tgtEl>
                                        <p:attrNameLst>
                                          <p:attrName>style.visibility</p:attrName>
                                        </p:attrNameLst>
                                      </p:cBhvr>
                                      <p:to>
                                        <p:strVal val="hidden"/>
                                      </p:to>
                                    </p:set>
                                  </p:childTnLst>
                                </p:cTn>
                              </p:par>
                            </p:childTnLst>
                          </p:cTn>
                        </p:par>
                      </p:childTnLst>
                    </p:cTn>
                  </p:par>
                  <p:par>
                    <p:cTn id="329" fill="hold">
                      <p:stCondLst>
                        <p:cond delay="indefinite"/>
                      </p:stCondLst>
                      <p:childTnLst>
                        <p:par>
                          <p:cTn id="330" fill="hold">
                            <p:stCondLst>
                              <p:cond delay="0"/>
                            </p:stCondLst>
                            <p:childTnLst>
                              <p:par>
                                <p:cTn id="331" presetID="2" presetClass="exit" presetSubtype="4" fill="hold" grpId="1" nodeType="clickEffect">
                                  <p:stCondLst>
                                    <p:cond delay="0"/>
                                  </p:stCondLst>
                                  <p:childTnLst>
                                    <p:anim calcmode="lin" valueType="num">
                                      <p:cBhvr additive="base">
                                        <p:cTn id="332" dur="500"/>
                                        <p:tgtEl>
                                          <p:spTgt spid="36"/>
                                        </p:tgtEl>
                                        <p:attrNameLst>
                                          <p:attrName>ppt_x</p:attrName>
                                        </p:attrNameLst>
                                      </p:cBhvr>
                                      <p:tavLst>
                                        <p:tav tm="0">
                                          <p:val>
                                            <p:strVal val="ppt_x"/>
                                          </p:val>
                                        </p:tav>
                                        <p:tav tm="100000">
                                          <p:val>
                                            <p:strVal val="ppt_x"/>
                                          </p:val>
                                        </p:tav>
                                      </p:tavLst>
                                    </p:anim>
                                    <p:anim calcmode="lin" valueType="num">
                                      <p:cBhvr additive="base">
                                        <p:cTn id="333" dur="500"/>
                                        <p:tgtEl>
                                          <p:spTgt spid="36"/>
                                        </p:tgtEl>
                                        <p:attrNameLst>
                                          <p:attrName>ppt_y</p:attrName>
                                        </p:attrNameLst>
                                      </p:cBhvr>
                                      <p:tavLst>
                                        <p:tav tm="0">
                                          <p:val>
                                            <p:strVal val="ppt_y"/>
                                          </p:val>
                                        </p:tav>
                                        <p:tav tm="100000">
                                          <p:val>
                                            <p:strVal val="1+ppt_h/2"/>
                                          </p:val>
                                        </p:tav>
                                      </p:tavLst>
                                    </p:anim>
                                    <p:set>
                                      <p:cBhvr>
                                        <p:cTn id="334" dur="1" fill="hold">
                                          <p:stCondLst>
                                            <p:cond delay="499"/>
                                          </p:stCondLst>
                                        </p:cTn>
                                        <p:tgtEl>
                                          <p:spTgt spid="36"/>
                                        </p:tgtEl>
                                        <p:attrNameLst>
                                          <p:attrName>style.visibility</p:attrName>
                                        </p:attrNameLst>
                                      </p:cBhvr>
                                      <p:to>
                                        <p:strVal val="hidden"/>
                                      </p:to>
                                    </p:set>
                                  </p:childTnLst>
                                </p:cTn>
                              </p:par>
                            </p:childTnLst>
                          </p:cTn>
                        </p:par>
                      </p:childTnLst>
                    </p:cTn>
                  </p:par>
                  <p:par>
                    <p:cTn id="335" fill="hold">
                      <p:stCondLst>
                        <p:cond delay="indefinite"/>
                      </p:stCondLst>
                      <p:childTnLst>
                        <p:par>
                          <p:cTn id="336" fill="hold">
                            <p:stCondLst>
                              <p:cond delay="0"/>
                            </p:stCondLst>
                            <p:childTnLst>
                              <p:par>
                                <p:cTn id="337" presetID="2" presetClass="exit" presetSubtype="4" fill="hold" grpId="1" nodeType="clickEffect">
                                  <p:stCondLst>
                                    <p:cond delay="0"/>
                                  </p:stCondLst>
                                  <p:childTnLst>
                                    <p:anim calcmode="lin" valueType="num">
                                      <p:cBhvr additive="base">
                                        <p:cTn id="338" dur="500"/>
                                        <p:tgtEl>
                                          <p:spTgt spid="24"/>
                                        </p:tgtEl>
                                        <p:attrNameLst>
                                          <p:attrName>ppt_x</p:attrName>
                                        </p:attrNameLst>
                                      </p:cBhvr>
                                      <p:tavLst>
                                        <p:tav tm="0">
                                          <p:val>
                                            <p:strVal val="ppt_x"/>
                                          </p:val>
                                        </p:tav>
                                        <p:tav tm="100000">
                                          <p:val>
                                            <p:strVal val="ppt_x"/>
                                          </p:val>
                                        </p:tav>
                                      </p:tavLst>
                                    </p:anim>
                                    <p:anim calcmode="lin" valueType="num">
                                      <p:cBhvr additive="base">
                                        <p:cTn id="339" dur="500"/>
                                        <p:tgtEl>
                                          <p:spTgt spid="24"/>
                                        </p:tgtEl>
                                        <p:attrNameLst>
                                          <p:attrName>ppt_y</p:attrName>
                                        </p:attrNameLst>
                                      </p:cBhvr>
                                      <p:tavLst>
                                        <p:tav tm="0">
                                          <p:val>
                                            <p:strVal val="ppt_y"/>
                                          </p:val>
                                        </p:tav>
                                        <p:tav tm="100000">
                                          <p:val>
                                            <p:strVal val="1+ppt_h/2"/>
                                          </p:val>
                                        </p:tav>
                                      </p:tavLst>
                                    </p:anim>
                                    <p:set>
                                      <p:cBhvr>
                                        <p:cTn id="340" dur="1" fill="hold">
                                          <p:stCondLst>
                                            <p:cond delay="499"/>
                                          </p:stCondLst>
                                        </p:cTn>
                                        <p:tgtEl>
                                          <p:spTgt spid="24"/>
                                        </p:tgtEl>
                                        <p:attrNameLst>
                                          <p:attrName>style.visibility</p:attrName>
                                        </p:attrNameLst>
                                      </p:cBhvr>
                                      <p:to>
                                        <p:strVal val="hidden"/>
                                      </p:to>
                                    </p:set>
                                  </p:childTnLst>
                                </p:cTn>
                              </p:par>
                            </p:childTnLst>
                          </p:cTn>
                        </p:par>
                      </p:childTnLst>
                    </p:cTn>
                  </p:par>
                  <p:par>
                    <p:cTn id="341" fill="hold">
                      <p:stCondLst>
                        <p:cond delay="indefinite"/>
                      </p:stCondLst>
                      <p:childTnLst>
                        <p:par>
                          <p:cTn id="342" fill="hold">
                            <p:stCondLst>
                              <p:cond delay="0"/>
                            </p:stCondLst>
                            <p:childTnLst>
                              <p:par>
                                <p:cTn id="343" presetID="2" presetClass="exit" presetSubtype="4" fill="hold" grpId="1" nodeType="clickEffect">
                                  <p:stCondLst>
                                    <p:cond delay="0"/>
                                  </p:stCondLst>
                                  <p:childTnLst>
                                    <p:anim calcmode="lin" valueType="num">
                                      <p:cBhvr additive="base">
                                        <p:cTn id="344" dur="500"/>
                                        <p:tgtEl>
                                          <p:spTgt spid="25"/>
                                        </p:tgtEl>
                                        <p:attrNameLst>
                                          <p:attrName>ppt_x</p:attrName>
                                        </p:attrNameLst>
                                      </p:cBhvr>
                                      <p:tavLst>
                                        <p:tav tm="0">
                                          <p:val>
                                            <p:strVal val="ppt_x"/>
                                          </p:val>
                                        </p:tav>
                                        <p:tav tm="100000">
                                          <p:val>
                                            <p:strVal val="ppt_x"/>
                                          </p:val>
                                        </p:tav>
                                      </p:tavLst>
                                    </p:anim>
                                    <p:anim calcmode="lin" valueType="num">
                                      <p:cBhvr additive="base">
                                        <p:cTn id="345" dur="500"/>
                                        <p:tgtEl>
                                          <p:spTgt spid="25"/>
                                        </p:tgtEl>
                                        <p:attrNameLst>
                                          <p:attrName>ppt_y</p:attrName>
                                        </p:attrNameLst>
                                      </p:cBhvr>
                                      <p:tavLst>
                                        <p:tav tm="0">
                                          <p:val>
                                            <p:strVal val="ppt_y"/>
                                          </p:val>
                                        </p:tav>
                                        <p:tav tm="100000">
                                          <p:val>
                                            <p:strVal val="1+ppt_h/2"/>
                                          </p:val>
                                        </p:tav>
                                      </p:tavLst>
                                    </p:anim>
                                    <p:set>
                                      <p:cBhvr>
                                        <p:cTn id="346" dur="1" fill="hold">
                                          <p:stCondLst>
                                            <p:cond delay="499"/>
                                          </p:stCondLst>
                                        </p:cTn>
                                        <p:tgtEl>
                                          <p:spTgt spid="25"/>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presetID="2" presetClass="exit" presetSubtype="4" fill="hold" grpId="1" nodeType="clickEffect">
                                  <p:stCondLst>
                                    <p:cond delay="0"/>
                                  </p:stCondLst>
                                  <p:childTnLst>
                                    <p:anim calcmode="lin" valueType="num">
                                      <p:cBhvr additive="base">
                                        <p:cTn id="350" dur="500"/>
                                        <p:tgtEl>
                                          <p:spTgt spid="26"/>
                                        </p:tgtEl>
                                        <p:attrNameLst>
                                          <p:attrName>ppt_x</p:attrName>
                                        </p:attrNameLst>
                                      </p:cBhvr>
                                      <p:tavLst>
                                        <p:tav tm="0">
                                          <p:val>
                                            <p:strVal val="ppt_x"/>
                                          </p:val>
                                        </p:tav>
                                        <p:tav tm="100000">
                                          <p:val>
                                            <p:strVal val="ppt_x"/>
                                          </p:val>
                                        </p:tav>
                                      </p:tavLst>
                                    </p:anim>
                                    <p:anim calcmode="lin" valueType="num">
                                      <p:cBhvr additive="base">
                                        <p:cTn id="351" dur="500"/>
                                        <p:tgtEl>
                                          <p:spTgt spid="26"/>
                                        </p:tgtEl>
                                        <p:attrNameLst>
                                          <p:attrName>ppt_y</p:attrName>
                                        </p:attrNameLst>
                                      </p:cBhvr>
                                      <p:tavLst>
                                        <p:tav tm="0">
                                          <p:val>
                                            <p:strVal val="ppt_y"/>
                                          </p:val>
                                        </p:tav>
                                        <p:tav tm="100000">
                                          <p:val>
                                            <p:strVal val="1+ppt_h/2"/>
                                          </p:val>
                                        </p:tav>
                                      </p:tavLst>
                                    </p:anim>
                                    <p:set>
                                      <p:cBhvr>
                                        <p:cTn id="352" dur="1" fill="hold">
                                          <p:stCondLst>
                                            <p:cond delay="499"/>
                                          </p:stCondLst>
                                        </p:cTn>
                                        <p:tgtEl>
                                          <p:spTgt spid="26"/>
                                        </p:tgtEl>
                                        <p:attrNameLst>
                                          <p:attrName>style.visibility</p:attrName>
                                        </p:attrNameLst>
                                      </p:cBhvr>
                                      <p:to>
                                        <p:strVal val="hidden"/>
                                      </p:to>
                                    </p:set>
                                  </p:childTnLst>
                                </p:cTn>
                              </p:par>
                            </p:childTnLst>
                          </p:cTn>
                        </p:par>
                      </p:childTnLst>
                    </p:cTn>
                  </p:par>
                  <p:par>
                    <p:cTn id="353" fill="hold">
                      <p:stCondLst>
                        <p:cond delay="indefinite"/>
                      </p:stCondLst>
                      <p:childTnLst>
                        <p:par>
                          <p:cTn id="354" fill="hold">
                            <p:stCondLst>
                              <p:cond delay="0"/>
                            </p:stCondLst>
                            <p:childTnLst>
                              <p:par>
                                <p:cTn id="355" presetID="2" presetClass="exit" presetSubtype="4" fill="hold" grpId="1" nodeType="clickEffect">
                                  <p:stCondLst>
                                    <p:cond delay="0"/>
                                  </p:stCondLst>
                                  <p:childTnLst>
                                    <p:anim calcmode="lin" valueType="num">
                                      <p:cBhvr additive="base">
                                        <p:cTn id="356" dur="500"/>
                                        <p:tgtEl>
                                          <p:spTgt spid="27"/>
                                        </p:tgtEl>
                                        <p:attrNameLst>
                                          <p:attrName>ppt_x</p:attrName>
                                        </p:attrNameLst>
                                      </p:cBhvr>
                                      <p:tavLst>
                                        <p:tav tm="0">
                                          <p:val>
                                            <p:strVal val="ppt_x"/>
                                          </p:val>
                                        </p:tav>
                                        <p:tav tm="100000">
                                          <p:val>
                                            <p:strVal val="ppt_x"/>
                                          </p:val>
                                        </p:tav>
                                      </p:tavLst>
                                    </p:anim>
                                    <p:anim calcmode="lin" valueType="num">
                                      <p:cBhvr additive="base">
                                        <p:cTn id="357" dur="500"/>
                                        <p:tgtEl>
                                          <p:spTgt spid="27"/>
                                        </p:tgtEl>
                                        <p:attrNameLst>
                                          <p:attrName>ppt_y</p:attrName>
                                        </p:attrNameLst>
                                      </p:cBhvr>
                                      <p:tavLst>
                                        <p:tav tm="0">
                                          <p:val>
                                            <p:strVal val="ppt_y"/>
                                          </p:val>
                                        </p:tav>
                                        <p:tav tm="100000">
                                          <p:val>
                                            <p:strVal val="1+ppt_h/2"/>
                                          </p:val>
                                        </p:tav>
                                      </p:tavLst>
                                    </p:anim>
                                    <p:set>
                                      <p:cBhvr>
                                        <p:cTn id="358" dur="1" fill="hold">
                                          <p:stCondLst>
                                            <p:cond delay="499"/>
                                          </p:stCondLst>
                                        </p:cTn>
                                        <p:tgtEl>
                                          <p:spTgt spid="27"/>
                                        </p:tgtEl>
                                        <p:attrNameLst>
                                          <p:attrName>style.visibility</p:attrName>
                                        </p:attrNameLst>
                                      </p:cBhvr>
                                      <p:to>
                                        <p:strVal val="hidden"/>
                                      </p:to>
                                    </p:set>
                                  </p:childTnLst>
                                </p:cTn>
                              </p:par>
                            </p:childTnLst>
                          </p:cTn>
                        </p:par>
                      </p:childTnLst>
                    </p:cTn>
                  </p:par>
                  <p:par>
                    <p:cTn id="359" fill="hold">
                      <p:stCondLst>
                        <p:cond delay="indefinite"/>
                      </p:stCondLst>
                      <p:childTnLst>
                        <p:par>
                          <p:cTn id="360" fill="hold">
                            <p:stCondLst>
                              <p:cond delay="0"/>
                            </p:stCondLst>
                            <p:childTnLst>
                              <p:par>
                                <p:cTn id="361" presetID="2" presetClass="exit" presetSubtype="4" fill="hold" grpId="1" nodeType="clickEffect">
                                  <p:stCondLst>
                                    <p:cond delay="0"/>
                                  </p:stCondLst>
                                  <p:childTnLst>
                                    <p:anim calcmode="lin" valueType="num">
                                      <p:cBhvr additive="base">
                                        <p:cTn id="362" dur="500"/>
                                        <p:tgtEl>
                                          <p:spTgt spid="31"/>
                                        </p:tgtEl>
                                        <p:attrNameLst>
                                          <p:attrName>ppt_x</p:attrName>
                                        </p:attrNameLst>
                                      </p:cBhvr>
                                      <p:tavLst>
                                        <p:tav tm="0">
                                          <p:val>
                                            <p:strVal val="ppt_x"/>
                                          </p:val>
                                        </p:tav>
                                        <p:tav tm="100000">
                                          <p:val>
                                            <p:strVal val="ppt_x"/>
                                          </p:val>
                                        </p:tav>
                                      </p:tavLst>
                                    </p:anim>
                                    <p:anim calcmode="lin" valueType="num">
                                      <p:cBhvr additive="base">
                                        <p:cTn id="363" dur="500"/>
                                        <p:tgtEl>
                                          <p:spTgt spid="31"/>
                                        </p:tgtEl>
                                        <p:attrNameLst>
                                          <p:attrName>ppt_y</p:attrName>
                                        </p:attrNameLst>
                                      </p:cBhvr>
                                      <p:tavLst>
                                        <p:tav tm="0">
                                          <p:val>
                                            <p:strVal val="ppt_y"/>
                                          </p:val>
                                        </p:tav>
                                        <p:tav tm="100000">
                                          <p:val>
                                            <p:strVal val="1+ppt_h/2"/>
                                          </p:val>
                                        </p:tav>
                                      </p:tavLst>
                                    </p:anim>
                                    <p:set>
                                      <p:cBhvr>
                                        <p:cTn id="364" dur="1" fill="hold">
                                          <p:stCondLst>
                                            <p:cond delay="499"/>
                                          </p:stCondLst>
                                        </p:cTn>
                                        <p:tgtEl>
                                          <p:spTgt spid="31"/>
                                        </p:tgtEl>
                                        <p:attrNameLst>
                                          <p:attrName>style.visibility</p:attrName>
                                        </p:attrNameLst>
                                      </p:cBhvr>
                                      <p:to>
                                        <p:strVal val="hidden"/>
                                      </p:to>
                                    </p:set>
                                  </p:childTnLst>
                                </p:cTn>
                              </p:par>
                            </p:childTnLst>
                          </p:cTn>
                        </p:par>
                      </p:childTnLst>
                    </p:cTn>
                  </p:par>
                  <p:par>
                    <p:cTn id="365" fill="hold">
                      <p:stCondLst>
                        <p:cond delay="indefinite"/>
                      </p:stCondLst>
                      <p:childTnLst>
                        <p:par>
                          <p:cTn id="366" fill="hold">
                            <p:stCondLst>
                              <p:cond delay="0"/>
                            </p:stCondLst>
                            <p:childTnLst>
                              <p:par>
                                <p:cTn id="367" presetID="2" presetClass="exit" presetSubtype="4" fill="hold" grpId="1" nodeType="clickEffect">
                                  <p:stCondLst>
                                    <p:cond delay="0"/>
                                  </p:stCondLst>
                                  <p:childTnLst>
                                    <p:anim calcmode="lin" valueType="num">
                                      <p:cBhvr additive="base">
                                        <p:cTn id="368" dur="500"/>
                                        <p:tgtEl>
                                          <p:spTgt spid="34"/>
                                        </p:tgtEl>
                                        <p:attrNameLst>
                                          <p:attrName>ppt_x</p:attrName>
                                        </p:attrNameLst>
                                      </p:cBhvr>
                                      <p:tavLst>
                                        <p:tav tm="0">
                                          <p:val>
                                            <p:strVal val="ppt_x"/>
                                          </p:val>
                                        </p:tav>
                                        <p:tav tm="100000">
                                          <p:val>
                                            <p:strVal val="ppt_x"/>
                                          </p:val>
                                        </p:tav>
                                      </p:tavLst>
                                    </p:anim>
                                    <p:anim calcmode="lin" valueType="num">
                                      <p:cBhvr additive="base">
                                        <p:cTn id="369" dur="500"/>
                                        <p:tgtEl>
                                          <p:spTgt spid="34"/>
                                        </p:tgtEl>
                                        <p:attrNameLst>
                                          <p:attrName>ppt_y</p:attrName>
                                        </p:attrNameLst>
                                      </p:cBhvr>
                                      <p:tavLst>
                                        <p:tav tm="0">
                                          <p:val>
                                            <p:strVal val="ppt_y"/>
                                          </p:val>
                                        </p:tav>
                                        <p:tav tm="100000">
                                          <p:val>
                                            <p:strVal val="1+ppt_h/2"/>
                                          </p:val>
                                        </p:tav>
                                      </p:tavLst>
                                    </p:anim>
                                    <p:set>
                                      <p:cBhvr>
                                        <p:cTn id="370" dur="1" fill="hold">
                                          <p:stCondLst>
                                            <p:cond delay="499"/>
                                          </p:stCondLst>
                                        </p:cTn>
                                        <p:tgtEl>
                                          <p:spTgt spid="34"/>
                                        </p:tgtEl>
                                        <p:attrNameLst>
                                          <p:attrName>style.visibility</p:attrName>
                                        </p:attrNameLst>
                                      </p:cBhvr>
                                      <p:to>
                                        <p:strVal val="hidden"/>
                                      </p:to>
                                    </p:set>
                                  </p:childTnLst>
                                </p:cTn>
                              </p:par>
                            </p:childTnLst>
                          </p:cTn>
                        </p:par>
                      </p:childTnLst>
                    </p:cTn>
                  </p:par>
                  <p:par>
                    <p:cTn id="371" fill="hold">
                      <p:stCondLst>
                        <p:cond delay="indefinite"/>
                      </p:stCondLst>
                      <p:childTnLst>
                        <p:par>
                          <p:cTn id="372" fill="hold">
                            <p:stCondLst>
                              <p:cond delay="0"/>
                            </p:stCondLst>
                            <p:childTnLst>
                              <p:par>
                                <p:cTn id="373" presetID="2" presetClass="exit" presetSubtype="4" fill="hold" grpId="1" nodeType="clickEffect">
                                  <p:stCondLst>
                                    <p:cond delay="0"/>
                                  </p:stCondLst>
                                  <p:childTnLst>
                                    <p:anim calcmode="lin" valueType="num">
                                      <p:cBhvr additive="base">
                                        <p:cTn id="374" dur="500"/>
                                        <p:tgtEl>
                                          <p:spTgt spid="37"/>
                                        </p:tgtEl>
                                        <p:attrNameLst>
                                          <p:attrName>ppt_x</p:attrName>
                                        </p:attrNameLst>
                                      </p:cBhvr>
                                      <p:tavLst>
                                        <p:tav tm="0">
                                          <p:val>
                                            <p:strVal val="ppt_x"/>
                                          </p:val>
                                        </p:tav>
                                        <p:tav tm="100000">
                                          <p:val>
                                            <p:strVal val="ppt_x"/>
                                          </p:val>
                                        </p:tav>
                                      </p:tavLst>
                                    </p:anim>
                                    <p:anim calcmode="lin" valueType="num">
                                      <p:cBhvr additive="base">
                                        <p:cTn id="375" dur="500"/>
                                        <p:tgtEl>
                                          <p:spTgt spid="37"/>
                                        </p:tgtEl>
                                        <p:attrNameLst>
                                          <p:attrName>ppt_y</p:attrName>
                                        </p:attrNameLst>
                                      </p:cBhvr>
                                      <p:tavLst>
                                        <p:tav tm="0">
                                          <p:val>
                                            <p:strVal val="ppt_y"/>
                                          </p:val>
                                        </p:tav>
                                        <p:tav tm="100000">
                                          <p:val>
                                            <p:strVal val="1+ppt_h/2"/>
                                          </p:val>
                                        </p:tav>
                                      </p:tavLst>
                                    </p:anim>
                                    <p:set>
                                      <p:cBhvr>
                                        <p:cTn id="376" dur="1" fill="hold">
                                          <p:stCondLst>
                                            <p:cond delay="499"/>
                                          </p:stCondLst>
                                        </p:cTn>
                                        <p:tgtEl>
                                          <p:spTgt spid="37"/>
                                        </p:tgtEl>
                                        <p:attrNameLst>
                                          <p:attrName>style.visibility</p:attrName>
                                        </p:attrNameLst>
                                      </p:cBhvr>
                                      <p:to>
                                        <p:strVal val="hidden"/>
                                      </p:to>
                                    </p:set>
                                  </p:childTnLst>
                                </p:cTn>
                              </p:par>
                            </p:childTnLst>
                          </p:cTn>
                        </p:par>
                      </p:childTnLst>
                    </p:cTn>
                  </p:par>
                  <p:par>
                    <p:cTn id="377" fill="hold">
                      <p:stCondLst>
                        <p:cond delay="indefinite"/>
                      </p:stCondLst>
                      <p:childTnLst>
                        <p:par>
                          <p:cTn id="378" fill="hold">
                            <p:stCondLst>
                              <p:cond delay="0"/>
                            </p:stCondLst>
                            <p:childTnLst>
                              <p:par>
                                <p:cTn id="379" presetID="2" presetClass="exit" presetSubtype="4" fill="hold" grpId="1" nodeType="clickEffect">
                                  <p:stCondLst>
                                    <p:cond delay="0"/>
                                  </p:stCondLst>
                                  <p:childTnLst>
                                    <p:anim calcmode="lin" valueType="num">
                                      <p:cBhvr additive="base">
                                        <p:cTn id="380" dur="500"/>
                                        <p:tgtEl>
                                          <p:spTgt spid="39"/>
                                        </p:tgtEl>
                                        <p:attrNameLst>
                                          <p:attrName>ppt_x</p:attrName>
                                        </p:attrNameLst>
                                      </p:cBhvr>
                                      <p:tavLst>
                                        <p:tav tm="0">
                                          <p:val>
                                            <p:strVal val="ppt_x"/>
                                          </p:val>
                                        </p:tav>
                                        <p:tav tm="100000">
                                          <p:val>
                                            <p:strVal val="ppt_x"/>
                                          </p:val>
                                        </p:tav>
                                      </p:tavLst>
                                    </p:anim>
                                    <p:anim calcmode="lin" valueType="num">
                                      <p:cBhvr additive="base">
                                        <p:cTn id="381" dur="500"/>
                                        <p:tgtEl>
                                          <p:spTgt spid="39"/>
                                        </p:tgtEl>
                                        <p:attrNameLst>
                                          <p:attrName>ppt_y</p:attrName>
                                        </p:attrNameLst>
                                      </p:cBhvr>
                                      <p:tavLst>
                                        <p:tav tm="0">
                                          <p:val>
                                            <p:strVal val="ppt_y"/>
                                          </p:val>
                                        </p:tav>
                                        <p:tav tm="100000">
                                          <p:val>
                                            <p:strVal val="1+ppt_h/2"/>
                                          </p:val>
                                        </p:tav>
                                      </p:tavLst>
                                    </p:anim>
                                    <p:set>
                                      <p:cBhvr>
                                        <p:cTn id="382" dur="1" fill="hold">
                                          <p:stCondLst>
                                            <p:cond delay="499"/>
                                          </p:stCondLst>
                                        </p:cTn>
                                        <p:tgtEl>
                                          <p:spTgt spid="39"/>
                                        </p:tgtEl>
                                        <p:attrNameLst>
                                          <p:attrName>style.visibility</p:attrName>
                                        </p:attrNameLst>
                                      </p:cBhvr>
                                      <p:to>
                                        <p:strVal val="hidden"/>
                                      </p:to>
                                    </p:set>
                                  </p:childTnLst>
                                </p:cTn>
                              </p:par>
                            </p:childTnLst>
                          </p:cTn>
                        </p:par>
                      </p:childTnLst>
                    </p:cTn>
                  </p:par>
                  <p:par>
                    <p:cTn id="383" fill="hold">
                      <p:stCondLst>
                        <p:cond delay="indefinite"/>
                      </p:stCondLst>
                      <p:childTnLst>
                        <p:par>
                          <p:cTn id="384" fill="hold">
                            <p:stCondLst>
                              <p:cond delay="0"/>
                            </p:stCondLst>
                            <p:childTnLst>
                              <p:par>
                                <p:cTn id="385" presetID="2" presetClass="exit" presetSubtype="4" fill="hold" grpId="1" nodeType="clickEffect">
                                  <p:stCondLst>
                                    <p:cond delay="0"/>
                                  </p:stCondLst>
                                  <p:childTnLst>
                                    <p:anim calcmode="lin" valueType="num">
                                      <p:cBhvr additive="base">
                                        <p:cTn id="386" dur="500"/>
                                        <p:tgtEl>
                                          <p:spTgt spid="40"/>
                                        </p:tgtEl>
                                        <p:attrNameLst>
                                          <p:attrName>ppt_x</p:attrName>
                                        </p:attrNameLst>
                                      </p:cBhvr>
                                      <p:tavLst>
                                        <p:tav tm="0">
                                          <p:val>
                                            <p:strVal val="ppt_x"/>
                                          </p:val>
                                        </p:tav>
                                        <p:tav tm="100000">
                                          <p:val>
                                            <p:strVal val="ppt_x"/>
                                          </p:val>
                                        </p:tav>
                                      </p:tavLst>
                                    </p:anim>
                                    <p:anim calcmode="lin" valueType="num">
                                      <p:cBhvr additive="base">
                                        <p:cTn id="387" dur="500"/>
                                        <p:tgtEl>
                                          <p:spTgt spid="40"/>
                                        </p:tgtEl>
                                        <p:attrNameLst>
                                          <p:attrName>ppt_y</p:attrName>
                                        </p:attrNameLst>
                                      </p:cBhvr>
                                      <p:tavLst>
                                        <p:tav tm="0">
                                          <p:val>
                                            <p:strVal val="ppt_y"/>
                                          </p:val>
                                        </p:tav>
                                        <p:tav tm="100000">
                                          <p:val>
                                            <p:strVal val="1+ppt_h/2"/>
                                          </p:val>
                                        </p:tav>
                                      </p:tavLst>
                                    </p:anim>
                                    <p:set>
                                      <p:cBhvr>
                                        <p:cTn id="388" dur="1" fill="hold">
                                          <p:stCondLst>
                                            <p:cond delay="499"/>
                                          </p:stCondLst>
                                        </p:cTn>
                                        <p:tgtEl>
                                          <p:spTgt spid="40"/>
                                        </p:tgtEl>
                                        <p:attrNameLst>
                                          <p:attrName>style.visibility</p:attrName>
                                        </p:attrNameLst>
                                      </p:cBhvr>
                                      <p:to>
                                        <p:strVal val="hidden"/>
                                      </p:to>
                                    </p:set>
                                  </p:childTnLst>
                                </p:cTn>
                              </p:par>
                            </p:childTnLst>
                          </p:cTn>
                        </p:par>
                      </p:childTnLst>
                    </p:cTn>
                  </p:par>
                  <p:par>
                    <p:cTn id="389" fill="hold">
                      <p:stCondLst>
                        <p:cond delay="indefinite"/>
                      </p:stCondLst>
                      <p:childTnLst>
                        <p:par>
                          <p:cTn id="390" fill="hold">
                            <p:stCondLst>
                              <p:cond delay="0"/>
                            </p:stCondLst>
                            <p:childTnLst>
                              <p:par>
                                <p:cTn id="391" presetID="2" presetClass="exit" presetSubtype="4" fill="hold" grpId="1" nodeType="clickEffect">
                                  <p:stCondLst>
                                    <p:cond delay="0"/>
                                  </p:stCondLst>
                                  <p:childTnLst>
                                    <p:anim calcmode="lin" valueType="num">
                                      <p:cBhvr additive="base">
                                        <p:cTn id="392" dur="500"/>
                                        <p:tgtEl>
                                          <p:spTgt spid="41"/>
                                        </p:tgtEl>
                                        <p:attrNameLst>
                                          <p:attrName>ppt_x</p:attrName>
                                        </p:attrNameLst>
                                      </p:cBhvr>
                                      <p:tavLst>
                                        <p:tav tm="0">
                                          <p:val>
                                            <p:strVal val="ppt_x"/>
                                          </p:val>
                                        </p:tav>
                                        <p:tav tm="100000">
                                          <p:val>
                                            <p:strVal val="ppt_x"/>
                                          </p:val>
                                        </p:tav>
                                      </p:tavLst>
                                    </p:anim>
                                    <p:anim calcmode="lin" valueType="num">
                                      <p:cBhvr additive="base">
                                        <p:cTn id="393" dur="500"/>
                                        <p:tgtEl>
                                          <p:spTgt spid="41"/>
                                        </p:tgtEl>
                                        <p:attrNameLst>
                                          <p:attrName>ppt_y</p:attrName>
                                        </p:attrNameLst>
                                      </p:cBhvr>
                                      <p:tavLst>
                                        <p:tav tm="0">
                                          <p:val>
                                            <p:strVal val="ppt_y"/>
                                          </p:val>
                                        </p:tav>
                                        <p:tav tm="100000">
                                          <p:val>
                                            <p:strVal val="1+ppt_h/2"/>
                                          </p:val>
                                        </p:tav>
                                      </p:tavLst>
                                    </p:anim>
                                    <p:set>
                                      <p:cBhvr>
                                        <p:cTn id="394" dur="1" fill="hold">
                                          <p:stCondLst>
                                            <p:cond delay="499"/>
                                          </p:stCondLst>
                                        </p:cTn>
                                        <p:tgtEl>
                                          <p:spTgt spid="41"/>
                                        </p:tgtEl>
                                        <p:attrNameLst>
                                          <p:attrName>style.visibility</p:attrName>
                                        </p:attrNameLst>
                                      </p:cBhvr>
                                      <p:to>
                                        <p:strVal val="hidden"/>
                                      </p:to>
                                    </p:set>
                                  </p:childTnLst>
                                </p:cTn>
                              </p:par>
                            </p:childTnLst>
                          </p:cTn>
                        </p:par>
                      </p:childTnLst>
                    </p:cTn>
                  </p:par>
                  <p:par>
                    <p:cTn id="395" fill="hold">
                      <p:stCondLst>
                        <p:cond delay="indefinite"/>
                      </p:stCondLst>
                      <p:childTnLst>
                        <p:par>
                          <p:cTn id="396" fill="hold">
                            <p:stCondLst>
                              <p:cond delay="0"/>
                            </p:stCondLst>
                            <p:childTnLst>
                              <p:par>
                                <p:cTn id="397" presetID="2" presetClass="exit" presetSubtype="4" fill="hold" grpId="1" nodeType="clickEffect">
                                  <p:stCondLst>
                                    <p:cond delay="0"/>
                                  </p:stCondLst>
                                  <p:childTnLst>
                                    <p:anim calcmode="lin" valueType="num">
                                      <p:cBhvr additive="base">
                                        <p:cTn id="398" dur="500"/>
                                        <p:tgtEl>
                                          <p:spTgt spid="42"/>
                                        </p:tgtEl>
                                        <p:attrNameLst>
                                          <p:attrName>ppt_x</p:attrName>
                                        </p:attrNameLst>
                                      </p:cBhvr>
                                      <p:tavLst>
                                        <p:tav tm="0">
                                          <p:val>
                                            <p:strVal val="ppt_x"/>
                                          </p:val>
                                        </p:tav>
                                        <p:tav tm="100000">
                                          <p:val>
                                            <p:strVal val="ppt_x"/>
                                          </p:val>
                                        </p:tav>
                                      </p:tavLst>
                                    </p:anim>
                                    <p:anim calcmode="lin" valueType="num">
                                      <p:cBhvr additive="base">
                                        <p:cTn id="399" dur="500"/>
                                        <p:tgtEl>
                                          <p:spTgt spid="42"/>
                                        </p:tgtEl>
                                        <p:attrNameLst>
                                          <p:attrName>ppt_y</p:attrName>
                                        </p:attrNameLst>
                                      </p:cBhvr>
                                      <p:tavLst>
                                        <p:tav tm="0">
                                          <p:val>
                                            <p:strVal val="ppt_y"/>
                                          </p:val>
                                        </p:tav>
                                        <p:tav tm="100000">
                                          <p:val>
                                            <p:strVal val="1+ppt_h/2"/>
                                          </p:val>
                                        </p:tav>
                                      </p:tavLst>
                                    </p:anim>
                                    <p:set>
                                      <p:cBhvr>
                                        <p:cTn id="400" dur="1" fill="hold">
                                          <p:stCondLst>
                                            <p:cond delay="499"/>
                                          </p:stCondLst>
                                        </p:cTn>
                                        <p:tgtEl>
                                          <p:spTgt spid="42"/>
                                        </p:tgtEl>
                                        <p:attrNameLst>
                                          <p:attrName>style.visibility</p:attrName>
                                        </p:attrNameLst>
                                      </p:cBhvr>
                                      <p:to>
                                        <p:strVal val="hidden"/>
                                      </p:to>
                                    </p:set>
                                  </p:childTnLst>
                                </p:cTn>
                              </p:par>
                            </p:childTnLst>
                          </p:cTn>
                        </p:par>
                      </p:childTnLst>
                    </p:cTn>
                  </p:par>
                  <p:par>
                    <p:cTn id="401" fill="hold">
                      <p:stCondLst>
                        <p:cond delay="indefinite"/>
                      </p:stCondLst>
                      <p:childTnLst>
                        <p:par>
                          <p:cTn id="402" fill="hold">
                            <p:stCondLst>
                              <p:cond delay="0"/>
                            </p:stCondLst>
                            <p:childTnLst>
                              <p:par>
                                <p:cTn id="403" presetID="2" presetClass="exit" presetSubtype="4" fill="hold" grpId="1" nodeType="clickEffect">
                                  <p:stCondLst>
                                    <p:cond delay="0"/>
                                  </p:stCondLst>
                                  <p:childTnLst>
                                    <p:anim calcmode="lin" valueType="num">
                                      <p:cBhvr additive="base">
                                        <p:cTn id="404" dur="500"/>
                                        <p:tgtEl>
                                          <p:spTgt spid="43"/>
                                        </p:tgtEl>
                                        <p:attrNameLst>
                                          <p:attrName>ppt_x</p:attrName>
                                        </p:attrNameLst>
                                      </p:cBhvr>
                                      <p:tavLst>
                                        <p:tav tm="0">
                                          <p:val>
                                            <p:strVal val="ppt_x"/>
                                          </p:val>
                                        </p:tav>
                                        <p:tav tm="100000">
                                          <p:val>
                                            <p:strVal val="ppt_x"/>
                                          </p:val>
                                        </p:tav>
                                      </p:tavLst>
                                    </p:anim>
                                    <p:anim calcmode="lin" valueType="num">
                                      <p:cBhvr additive="base">
                                        <p:cTn id="405" dur="500"/>
                                        <p:tgtEl>
                                          <p:spTgt spid="43"/>
                                        </p:tgtEl>
                                        <p:attrNameLst>
                                          <p:attrName>ppt_y</p:attrName>
                                        </p:attrNameLst>
                                      </p:cBhvr>
                                      <p:tavLst>
                                        <p:tav tm="0">
                                          <p:val>
                                            <p:strVal val="ppt_y"/>
                                          </p:val>
                                        </p:tav>
                                        <p:tav tm="100000">
                                          <p:val>
                                            <p:strVal val="1+ppt_h/2"/>
                                          </p:val>
                                        </p:tav>
                                      </p:tavLst>
                                    </p:anim>
                                    <p:set>
                                      <p:cBhvr>
                                        <p:cTn id="406" dur="1" fill="hold">
                                          <p:stCondLst>
                                            <p:cond delay="499"/>
                                          </p:stCondLst>
                                        </p:cTn>
                                        <p:tgtEl>
                                          <p:spTgt spid="43"/>
                                        </p:tgtEl>
                                        <p:attrNameLst>
                                          <p:attrName>style.visibility</p:attrName>
                                        </p:attrNameLst>
                                      </p:cBhvr>
                                      <p:to>
                                        <p:strVal val="hidden"/>
                                      </p:to>
                                    </p:set>
                                  </p:childTnLst>
                                </p:cTn>
                              </p:par>
                            </p:childTnLst>
                          </p:cTn>
                        </p:par>
                      </p:childTnLst>
                    </p:cTn>
                  </p:par>
                  <p:par>
                    <p:cTn id="407" fill="hold">
                      <p:stCondLst>
                        <p:cond delay="indefinite"/>
                      </p:stCondLst>
                      <p:childTnLst>
                        <p:par>
                          <p:cTn id="408" fill="hold">
                            <p:stCondLst>
                              <p:cond delay="0"/>
                            </p:stCondLst>
                            <p:childTnLst>
                              <p:par>
                                <p:cTn id="409" presetID="2" presetClass="exit" presetSubtype="4" fill="hold" grpId="1" nodeType="clickEffect">
                                  <p:stCondLst>
                                    <p:cond delay="0"/>
                                  </p:stCondLst>
                                  <p:childTnLst>
                                    <p:anim calcmode="lin" valueType="num">
                                      <p:cBhvr additive="base">
                                        <p:cTn id="410" dur="500"/>
                                        <p:tgtEl>
                                          <p:spTgt spid="44"/>
                                        </p:tgtEl>
                                        <p:attrNameLst>
                                          <p:attrName>ppt_x</p:attrName>
                                        </p:attrNameLst>
                                      </p:cBhvr>
                                      <p:tavLst>
                                        <p:tav tm="0">
                                          <p:val>
                                            <p:strVal val="ppt_x"/>
                                          </p:val>
                                        </p:tav>
                                        <p:tav tm="100000">
                                          <p:val>
                                            <p:strVal val="ppt_x"/>
                                          </p:val>
                                        </p:tav>
                                      </p:tavLst>
                                    </p:anim>
                                    <p:anim calcmode="lin" valueType="num">
                                      <p:cBhvr additive="base">
                                        <p:cTn id="411" dur="500"/>
                                        <p:tgtEl>
                                          <p:spTgt spid="44"/>
                                        </p:tgtEl>
                                        <p:attrNameLst>
                                          <p:attrName>ppt_y</p:attrName>
                                        </p:attrNameLst>
                                      </p:cBhvr>
                                      <p:tavLst>
                                        <p:tav tm="0">
                                          <p:val>
                                            <p:strVal val="ppt_y"/>
                                          </p:val>
                                        </p:tav>
                                        <p:tav tm="100000">
                                          <p:val>
                                            <p:strVal val="1+ppt_h/2"/>
                                          </p:val>
                                        </p:tav>
                                      </p:tavLst>
                                    </p:anim>
                                    <p:set>
                                      <p:cBhvr>
                                        <p:cTn id="412" dur="1" fill="hold">
                                          <p:stCondLst>
                                            <p:cond delay="499"/>
                                          </p:stCondLst>
                                        </p:cTn>
                                        <p:tgtEl>
                                          <p:spTgt spid="44"/>
                                        </p:tgtEl>
                                        <p:attrNameLst>
                                          <p:attrName>style.visibility</p:attrName>
                                        </p:attrNameLst>
                                      </p:cBhvr>
                                      <p:to>
                                        <p:strVal val="hidden"/>
                                      </p:to>
                                    </p:set>
                                  </p:childTnLst>
                                </p:cTn>
                              </p:par>
                            </p:childTnLst>
                          </p:cTn>
                        </p:par>
                      </p:childTnLst>
                    </p:cTn>
                  </p:par>
                  <p:par>
                    <p:cTn id="413" fill="hold">
                      <p:stCondLst>
                        <p:cond delay="indefinite"/>
                      </p:stCondLst>
                      <p:childTnLst>
                        <p:par>
                          <p:cTn id="414" fill="hold">
                            <p:stCondLst>
                              <p:cond delay="0"/>
                            </p:stCondLst>
                            <p:childTnLst>
                              <p:par>
                                <p:cTn id="415" presetID="2" presetClass="exit" presetSubtype="4" fill="hold" grpId="1" nodeType="clickEffect">
                                  <p:stCondLst>
                                    <p:cond delay="0"/>
                                  </p:stCondLst>
                                  <p:childTnLst>
                                    <p:anim calcmode="lin" valueType="num">
                                      <p:cBhvr additive="base">
                                        <p:cTn id="416" dur="500"/>
                                        <p:tgtEl>
                                          <p:spTgt spid="45"/>
                                        </p:tgtEl>
                                        <p:attrNameLst>
                                          <p:attrName>ppt_x</p:attrName>
                                        </p:attrNameLst>
                                      </p:cBhvr>
                                      <p:tavLst>
                                        <p:tav tm="0">
                                          <p:val>
                                            <p:strVal val="ppt_x"/>
                                          </p:val>
                                        </p:tav>
                                        <p:tav tm="100000">
                                          <p:val>
                                            <p:strVal val="ppt_x"/>
                                          </p:val>
                                        </p:tav>
                                      </p:tavLst>
                                    </p:anim>
                                    <p:anim calcmode="lin" valueType="num">
                                      <p:cBhvr additive="base">
                                        <p:cTn id="417" dur="500"/>
                                        <p:tgtEl>
                                          <p:spTgt spid="45"/>
                                        </p:tgtEl>
                                        <p:attrNameLst>
                                          <p:attrName>ppt_y</p:attrName>
                                        </p:attrNameLst>
                                      </p:cBhvr>
                                      <p:tavLst>
                                        <p:tav tm="0">
                                          <p:val>
                                            <p:strVal val="ppt_y"/>
                                          </p:val>
                                        </p:tav>
                                        <p:tav tm="100000">
                                          <p:val>
                                            <p:strVal val="1+ppt_h/2"/>
                                          </p:val>
                                        </p:tav>
                                      </p:tavLst>
                                    </p:anim>
                                    <p:set>
                                      <p:cBhvr>
                                        <p:cTn id="418" dur="1" fill="hold">
                                          <p:stCondLst>
                                            <p:cond delay="499"/>
                                          </p:stCondLst>
                                        </p:cTn>
                                        <p:tgtEl>
                                          <p:spTgt spid="45"/>
                                        </p:tgtEl>
                                        <p:attrNameLst>
                                          <p:attrName>style.visibility</p:attrName>
                                        </p:attrNameLst>
                                      </p:cBhvr>
                                      <p:to>
                                        <p:strVal val="hidden"/>
                                      </p:to>
                                    </p:set>
                                  </p:childTnLst>
                                </p:cTn>
                              </p:par>
                            </p:childTnLst>
                          </p:cTn>
                        </p:par>
                      </p:childTnLst>
                    </p:cTn>
                  </p:par>
                  <p:par>
                    <p:cTn id="419" fill="hold">
                      <p:stCondLst>
                        <p:cond delay="indefinite"/>
                      </p:stCondLst>
                      <p:childTnLst>
                        <p:par>
                          <p:cTn id="420" fill="hold">
                            <p:stCondLst>
                              <p:cond delay="0"/>
                            </p:stCondLst>
                            <p:childTnLst>
                              <p:par>
                                <p:cTn id="421" presetID="2" presetClass="exit" presetSubtype="4" fill="hold" grpId="1" nodeType="clickEffect">
                                  <p:stCondLst>
                                    <p:cond delay="0"/>
                                  </p:stCondLst>
                                  <p:childTnLst>
                                    <p:anim calcmode="lin" valueType="num">
                                      <p:cBhvr additive="base">
                                        <p:cTn id="422" dur="500"/>
                                        <p:tgtEl>
                                          <p:spTgt spid="46"/>
                                        </p:tgtEl>
                                        <p:attrNameLst>
                                          <p:attrName>ppt_x</p:attrName>
                                        </p:attrNameLst>
                                      </p:cBhvr>
                                      <p:tavLst>
                                        <p:tav tm="0">
                                          <p:val>
                                            <p:strVal val="ppt_x"/>
                                          </p:val>
                                        </p:tav>
                                        <p:tav tm="100000">
                                          <p:val>
                                            <p:strVal val="ppt_x"/>
                                          </p:val>
                                        </p:tav>
                                      </p:tavLst>
                                    </p:anim>
                                    <p:anim calcmode="lin" valueType="num">
                                      <p:cBhvr additive="base">
                                        <p:cTn id="423" dur="500"/>
                                        <p:tgtEl>
                                          <p:spTgt spid="46"/>
                                        </p:tgtEl>
                                        <p:attrNameLst>
                                          <p:attrName>ppt_y</p:attrName>
                                        </p:attrNameLst>
                                      </p:cBhvr>
                                      <p:tavLst>
                                        <p:tav tm="0">
                                          <p:val>
                                            <p:strVal val="ppt_y"/>
                                          </p:val>
                                        </p:tav>
                                        <p:tav tm="100000">
                                          <p:val>
                                            <p:strVal val="1+ppt_h/2"/>
                                          </p:val>
                                        </p:tav>
                                      </p:tavLst>
                                    </p:anim>
                                    <p:set>
                                      <p:cBhvr>
                                        <p:cTn id="424" dur="1" fill="hold">
                                          <p:stCondLst>
                                            <p:cond delay="499"/>
                                          </p:stCondLst>
                                        </p:cTn>
                                        <p:tgtEl>
                                          <p:spTgt spid="46"/>
                                        </p:tgtEl>
                                        <p:attrNameLst>
                                          <p:attrName>style.visibility</p:attrName>
                                        </p:attrNameLst>
                                      </p:cBhvr>
                                      <p:to>
                                        <p:strVal val="hidden"/>
                                      </p:to>
                                    </p:set>
                                  </p:childTnLst>
                                </p:cTn>
                              </p:par>
                            </p:childTnLst>
                          </p:cTn>
                        </p:par>
                      </p:childTnLst>
                    </p:cTn>
                  </p:par>
                  <p:par>
                    <p:cTn id="425" fill="hold">
                      <p:stCondLst>
                        <p:cond delay="indefinite"/>
                      </p:stCondLst>
                      <p:childTnLst>
                        <p:par>
                          <p:cTn id="426" fill="hold">
                            <p:stCondLst>
                              <p:cond delay="0"/>
                            </p:stCondLst>
                            <p:childTnLst>
                              <p:par>
                                <p:cTn id="427" presetID="2" presetClass="exit" presetSubtype="4" fill="hold" grpId="1" nodeType="clickEffect">
                                  <p:stCondLst>
                                    <p:cond delay="0"/>
                                  </p:stCondLst>
                                  <p:childTnLst>
                                    <p:anim calcmode="lin" valueType="num">
                                      <p:cBhvr additive="base">
                                        <p:cTn id="428" dur="500"/>
                                        <p:tgtEl>
                                          <p:spTgt spid="47"/>
                                        </p:tgtEl>
                                        <p:attrNameLst>
                                          <p:attrName>ppt_x</p:attrName>
                                        </p:attrNameLst>
                                      </p:cBhvr>
                                      <p:tavLst>
                                        <p:tav tm="0">
                                          <p:val>
                                            <p:strVal val="ppt_x"/>
                                          </p:val>
                                        </p:tav>
                                        <p:tav tm="100000">
                                          <p:val>
                                            <p:strVal val="ppt_x"/>
                                          </p:val>
                                        </p:tav>
                                      </p:tavLst>
                                    </p:anim>
                                    <p:anim calcmode="lin" valueType="num">
                                      <p:cBhvr additive="base">
                                        <p:cTn id="429" dur="500"/>
                                        <p:tgtEl>
                                          <p:spTgt spid="47"/>
                                        </p:tgtEl>
                                        <p:attrNameLst>
                                          <p:attrName>ppt_y</p:attrName>
                                        </p:attrNameLst>
                                      </p:cBhvr>
                                      <p:tavLst>
                                        <p:tav tm="0">
                                          <p:val>
                                            <p:strVal val="ppt_y"/>
                                          </p:val>
                                        </p:tav>
                                        <p:tav tm="100000">
                                          <p:val>
                                            <p:strVal val="1+ppt_h/2"/>
                                          </p:val>
                                        </p:tav>
                                      </p:tavLst>
                                    </p:anim>
                                    <p:set>
                                      <p:cBhvr>
                                        <p:cTn id="430" dur="1" fill="hold">
                                          <p:stCondLst>
                                            <p:cond delay="499"/>
                                          </p:stCondLst>
                                        </p:cTn>
                                        <p:tgtEl>
                                          <p:spTgt spid="47"/>
                                        </p:tgtEl>
                                        <p:attrNameLst>
                                          <p:attrName>style.visibility</p:attrName>
                                        </p:attrNameLst>
                                      </p:cBhvr>
                                      <p:to>
                                        <p:strVal val="hidden"/>
                                      </p:to>
                                    </p:set>
                                  </p:childTnLst>
                                </p:cTn>
                              </p:par>
                            </p:childTnLst>
                          </p:cTn>
                        </p:par>
                      </p:childTnLst>
                    </p:cTn>
                  </p:par>
                  <p:par>
                    <p:cTn id="431" fill="hold">
                      <p:stCondLst>
                        <p:cond delay="indefinite"/>
                      </p:stCondLst>
                      <p:childTnLst>
                        <p:par>
                          <p:cTn id="432" fill="hold">
                            <p:stCondLst>
                              <p:cond delay="0"/>
                            </p:stCondLst>
                            <p:childTnLst>
                              <p:par>
                                <p:cTn id="433" presetID="2" presetClass="exit" presetSubtype="4" fill="hold" grpId="1" nodeType="clickEffect">
                                  <p:stCondLst>
                                    <p:cond delay="0"/>
                                  </p:stCondLst>
                                  <p:childTnLst>
                                    <p:anim calcmode="lin" valueType="num">
                                      <p:cBhvr additive="base">
                                        <p:cTn id="434" dur="500"/>
                                        <p:tgtEl>
                                          <p:spTgt spid="48"/>
                                        </p:tgtEl>
                                        <p:attrNameLst>
                                          <p:attrName>ppt_x</p:attrName>
                                        </p:attrNameLst>
                                      </p:cBhvr>
                                      <p:tavLst>
                                        <p:tav tm="0">
                                          <p:val>
                                            <p:strVal val="ppt_x"/>
                                          </p:val>
                                        </p:tav>
                                        <p:tav tm="100000">
                                          <p:val>
                                            <p:strVal val="ppt_x"/>
                                          </p:val>
                                        </p:tav>
                                      </p:tavLst>
                                    </p:anim>
                                    <p:anim calcmode="lin" valueType="num">
                                      <p:cBhvr additive="base">
                                        <p:cTn id="435" dur="500"/>
                                        <p:tgtEl>
                                          <p:spTgt spid="48"/>
                                        </p:tgtEl>
                                        <p:attrNameLst>
                                          <p:attrName>ppt_y</p:attrName>
                                        </p:attrNameLst>
                                      </p:cBhvr>
                                      <p:tavLst>
                                        <p:tav tm="0">
                                          <p:val>
                                            <p:strVal val="ppt_y"/>
                                          </p:val>
                                        </p:tav>
                                        <p:tav tm="100000">
                                          <p:val>
                                            <p:strVal val="1+ppt_h/2"/>
                                          </p:val>
                                        </p:tav>
                                      </p:tavLst>
                                    </p:anim>
                                    <p:set>
                                      <p:cBhvr>
                                        <p:cTn id="436" dur="1" fill="hold">
                                          <p:stCondLst>
                                            <p:cond delay="499"/>
                                          </p:stCondLst>
                                        </p:cTn>
                                        <p:tgtEl>
                                          <p:spTgt spid="48"/>
                                        </p:tgtEl>
                                        <p:attrNameLst>
                                          <p:attrName>style.visibility</p:attrName>
                                        </p:attrNameLst>
                                      </p:cBhvr>
                                      <p:to>
                                        <p:strVal val="hidden"/>
                                      </p:to>
                                    </p:set>
                                  </p:childTnLst>
                                </p:cTn>
                              </p:par>
                            </p:childTnLst>
                          </p:cTn>
                        </p:par>
                      </p:childTnLst>
                    </p:cTn>
                  </p:par>
                  <p:par>
                    <p:cTn id="437" fill="hold">
                      <p:stCondLst>
                        <p:cond delay="indefinite"/>
                      </p:stCondLst>
                      <p:childTnLst>
                        <p:par>
                          <p:cTn id="438" fill="hold">
                            <p:stCondLst>
                              <p:cond delay="0"/>
                            </p:stCondLst>
                            <p:childTnLst>
                              <p:par>
                                <p:cTn id="439" presetID="2" presetClass="exit" presetSubtype="4" fill="hold" grpId="1" nodeType="clickEffect">
                                  <p:stCondLst>
                                    <p:cond delay="0"/>
                                  </p:stCondLst>
                                  <p:childTnLst>
                                    <p:anim calcmode="lin" valueType="num">
                                      <p:cBhvr additive="base">
                                        <p:cTn id="440" dur="500"/>
                                        <p:tgtEl>
                                          <p:spTgt spid="49"/>
                                        </p:tgtEl>
                                        <p:attrNameLst>
                                          <p:attrName>ppt_x</p:attrName>
                                        </p:attrNameLst>
                                      </p:cBhvr>
                                      <p:tavLst>
                                        <p:tav tm="0">
                                          <p:val>
                                            <p:strVal val="ppt_x"/>
                                          </p:val>
                                        </p:tav>
                                        <p:tav tm="100000">
                                          <p:val>
                                            <p:strVal val="ppt_x"/>
                                          </p:val>
                                        </p:tav>
                                      </p:tavLst>
                                    </p:anim>
                                    <p:anim calcmode="lin" valueType="num">
                                      <p:cBhvr additive="base">
                                        <p:cTn id="441" dur="500"/>
                                        <p:tgtEl>
                                          <p:spTgt spid="49"/>
                                        </p:tgtEl>
                                        <p:attrNameLst>
                                          <p:attrName>ppt_y</p:attrName>
                                        </p:attrNameLst>
                                      </p:cBhvr>
                                      <p:tavLst>
                                        <p:tav tm="0">
                                          <p:val>
                                            <p:strVal val="ppt_y"/>
                                          </p:val>
                                        </p:tav>
                                        <p:tav tm="100000">
                                          <p:val>
                                            <p:strVal val="1+ppt_h/2"/>
                                          </p:val>
                                        </p:tav>
                                      </p:tavLst>
                                    </p:anim>
                                    <p:set>
                                      <p:cBhvr>
                                        <p:cTn id="442" dur="1" fill="hold">
                                          <p:stCondLst>
                                            <p:cond delay="499"/>
                                          </p:stCondLst>
                                        </p:cTn>
                                        <p:tgtEl>
                                          <p:spTgt spid="49"/>
                                        </p:tgtEl>
                                        <p:attrNameLst>
                                          <p:attrName>style.visibility</p:attrName>
                                        </p:attrNameLst>
                                      </p:cBhvr>
                                      <p:to>
                                        <p:strVal val="hidden"/>
                                      </p:to>
                                    </p:set>
                                  </p:childTnLst>
                                </p:cTn>
                              </p:par>
                            </p:childTnLst>
                          </p:cTn>
                        </p:par>
                      </p:childTnLst>
                    </p:cTn>
                  </p:par>
                  <p:par>
                    <p:cTn id="443" fill="hold">
                      <p:stCondLst>
                        <p:cond delay="indefinite"/>
                      </p:stCondLst>
                      <p:childTnLst>
                        <p:par>
                          <p:cTn id="444" fill="hold">
                            <p:stCondLst>
                              <p:cond delay="0"/>
                            </p:stCondLst>
                            <p:childTnLst>
                              <p:par>
                                <p:cTn id="445" presetID="2" presetClass="exit" presetSubtype="4" fill="hold" grpId="1" nodeType="clickEffect">
                                  <p:stCondLst>
                                    <p:cond delay="0"/>
                                  </p:stCondLst>
                                  <p:childTnLst>
                                    <p:anim calcmode="lin" valueType="num">
                                      <p:cBhvr additive="base">
                                        <p:cTn id="446" dur="500"/>
                                        <p:tgtEl>
                                          <p:spTgt spid="50"/>
                                        </p:tgtEl>
                                        <p:attrNameLst>
                                          <p:attrName>ppt_x</p:attrName>
                                        </p:attrNameLst>
                                      </p:cBhvr>
                                      <p:tavLst>
                                        <p:tav tm="0">
                                          <p:val>
                                            <p:strVal val="ppt_x"/>
                                          </p:val>
                                        </p:tav>
                                        <p:tav tm="100000">
                                          <p:val>
                                            <p:strVal val="ppt_x"/>
                                          </p:val>
                                        </p:tav>
                                      </p:tavLst>
                                    </p:anim>
                                    <p:anim calcmode="lin" valueType="num">
                                      <p:cBhvr additive="base">
                                        <p:cTn id="447" dur="500"/>
                                        <p:tgtEl>
                                          <p:spTgt spid="50"/>
                                        </p:tgtEl>
                                        <p:attrNameLst>
                                          <p:attrName>ppt_y</p:attrName>
                                        </p:attrNameLst>
                                      </p:cBhvr>
                                      <p:tavLst>
                                        <p:tav tm="0">
                                          <p:val>
                                            <p:strVal val="ppt_y"/>
                                          </p:val>
                                        </p:tav>
                                        <p:tav tm="100000">
                                          <p:val>
                                            <p:strVal val="1+ppt_h/2"/>
                                          </p:val>
                                        </p:tav>
                                      </p:tavLst>
                                    </p:anim>
                                    <p:set>
                                      <p:cBhvr>
                                        <p:cTn id="448" dur="1" fill="hold">
                                          <p:stCondLst>
                                            <p:cond delay="499"/>
                                          </p:stCondLst>
                                        </p:cTn>
                                        <p:tgtEl>
                                          <p:spTgt spid="50"/>
                                        </p:tgtEl>
                                        <p:attrNameLst>
                                          <p:attrName>style.visibility</p:attrName>
                                        </p:attrNameLst>
                                      </p:cBhvr>
                                      <p:to>
                                        <p:strVal val="hidden"/>
                                      </p:to>
                                    </p:set>
                                  </p:childTnLst>
                                </p:cTn>
                              </p:par>
                            </p:childTnLst>
                          </p:cTn>
                        </p:par>
                      </p:childTnLst>
                    </p:cTn>
                  </p:par>
                  <p:par>
                    <p:cTn id="449" fill="hold">
                      <p:stCondLst>
                        <p:cond delay="indefinite"/>
                      </p:stCondLst>
                      <p:childTnLst>
                        <p:par>
                          <p:cTn id="450" fill="hold">
                            <p:stCondLst>
                              <p:cond delay="0"/>
                            </p:stCondLst>
                            <p:childTnLst>
                              <p:par>
                                <p:cTn id="451" presetID="2" presetClass="exit" presetSubtype="4" fill="hold" grpId="1" nodeType="clickEffect">
                                  <p:stCondLst>
                                    <p:cond delay="0"/>
                                  </p:stCondLst>
                                  <p:childTnLst>
                                    <p:anim calcmode="lin" valueType="num">
                                      <p:cBhvr additive="base">
                                        <p:cTn id="452" dur="500"/>
                                        <p:tgtEl>
                                          <p:spTgt spid="51"/>
                                        </p:tgtEl>
                                        <p:attrNameLst>
                                          <p:attrName>ppt_x</p:attrName>
                                        </p:attrNameLst>
                                      </p:cBhvr>
                                      <p:tavLst>
                                        <p:tav tm="0">
                                          <p:val>
                                            <p:strVal val="ppt_x"/>
                                          </p:val>
                                        </p:tav>
                                        <p:tav tm="100000">
                                          <p:val>
                                            <p:strVal val="ppt_x"/>
                                          </p:val>
                                        </p:tav>
                                      </p:tavLst>
                                    </p:anim>
                                    <p:anim calcmode="lin" valueType="num">
                                      <p:cBhvr additive="base">
                                        <p:cTn id="453" dur="500"/>
                                        <p:tgtEl>
                                          <p:spTgt spid="51"/>
                                        </p:tgtEl>
                                        <p:attrNameLst>
                                          <p:attrName>ppt_y</p:attrName>
                                        </p:attrNameLst>
                                      </p:cBhvr>
                                      <p:tavLst>
                                        <p:tav tm="0">
                                          <p:val>
                                            <p:strVal val="ppt_y"/>
                                          </p:val>
                                        </p:tav>
                                        <p:tav tm="100000">
                                          <p:val>
                                            <p:strVal val="1+ppt_h/2"/>
                                          </p:val>
                                        </p:tav>
                                      </p:tavLst>
                                    </p:anim>
                                    <p:set>
                                      <p:cBhvr>
                                        <p:cTn id="454" dur="1" fill="hold">
                                          <p:stCondLst>
                                            <p:cond delay="499"/>
                                          </p:stCondLst>
                                        </p:cTn>
                                        <p:tgtEl>
                                          <p:spTgt spid="51"/>
                                        </p:tgtEl>
                                        <p:attrNameLst>
                                          <p:attrName>style.visibility</p:attrName>
                                        </p:attrNameLst>
                                      </p:cBhvr>
                                      <p:to>
                                        <p:strVal val="hidden"/>
                                      </p:to>
                                    </p:set>
                                  </p:childTnLst>
                                </p:cTn>
                              </p:par>
                            </p:childTnLst>
                          </p:cTn>
                        </p:par>
                      </p:childTnLst>
                    </p:cTn>
                  </p:par>
                  <p:par>
                    <p:cTn id="455" fill="hold">
                      <p:stCondLst>
                        <p:cond delay="indefinite"/>
                      </p:stCondLst>
                      <p:childTnLst>
                        <p:par>
                          <p:cTn id="456" fill="hold">
                            <p:stCondLst>
                              <p:cond delay="0"/>
                            </p:stCondLst>
                            <p:childTnLst>
                              <p:par>
                                <p:cTn id="457" presetID="2" presetClass="exit" presetSubtype="4" fill="hold" grpId="1" nodeType="clickEffect">
                                  <p:stCondLst>
                                    <p:cond delay="0"/>
                                  </p:stCondLst>
                                  <p:childTnLst>
                                    <p:anim calcmode="lin" valueType="num">
                                      <p:cBhvr additive="base">
                                        <p:cTn id="458" dur="500"/>
                                        <p:tgtEl>
                                          <p:spTgt spid="52"/>
                                        </p:tgtEl>
                                        <p:attrNameLst>
                                          <p:attrName>ppt_x</p:attrName>
                                        </p:attrNameLst>
                                      </p:cBhvr>
                                      <p:tavLst>
                                        <p:tav tm="0">
                                          <p:val>
                                            <p:strVal val="ppt_x"/>
                                          </p:val>
                                        </p:tav>
                                        <p:tav tm="100000">
                                          <p:val>
                                            <p:strVal val="ppt_x"/>
                                          </p:val>
                                        </p:tav>
                                      </p:tavLst>
                                    </p:anim>
                                    <p:anim calcmode="lin" valueType="num">
                                      <p:cBhvr additive="base">
                                        <p:cTn id="459" dur="500"/>
                                        <p:tgtEl>
                                          <p:spTgt spid="52"/>
                                        </p:tgtEl>
                                        <p:attrNameLst>
                                          <p:attrName>ppt_y</p:attrName>
                                        </p:attrNameLst>
                                      </p:cBhvr>
                                      <p:tavLst>
                                        <p:tav tm="0">
                                          <p:val>
                                            <p:strVal val="ppt_y"/>
                                          </p:val>
                                        </p:tav>
                                        <p:tav tm="100000">
                                          <p:val>
                                            <p:strVal val="1+ppt_h/2"/>
                                          </p:val>
                                        </p:tav>
                                      </p:tavLst>
                                    </p:anim>
                                    <p:set>
                                      <p:cBhvr>
                                        <p:cTn id="460" dur="1" fill="hold">
                                          <p:stCondLst>
                                            <p:cond delay="499"/>
                                          </p:stCondLst>
                                        </p:cTn>
                                        <p:tgtEl>
                                          <p:spTgt spid="52"/>
                                        </p:tgtEl>
                                        <p:attrNameLst>
                                          <p:attrName>style.visibility</p:attrName>
                                        </p:attrNameLst>
                                      </p:cBhvr>
                                      <p:to>
                                        <p:strVal val="hidden"/>
                                      </p:to>
                                    </p:set>
                                  </p:childTnLst>
                                </p:cTn>
                              </p:par>
                            </p:childTnLst>
                          </p:cTn>
                        </p:par>
                      </p:childTnLst>
                    </p:cTn>
                  </p:par>
                  <p:par>
                    <p:cTn id="461" fill="hold">
                      <p:stCondLst>
                        <p:cond delay="indefinite"/>
                      </p:stCondLst>
                      <p:childTnLst>
                        <p:par>
                          <p:cTn id="462" fill="hold">
                            <p:stCondLst>
                              <p:cond delay="0"/>
                            </p:stCondLst>
                            <p:childTnLst>
                              <p:par>
                                <p:cTn id="463" presetID="2" presetClass="exit" presetSubtype="4" fill="hold" grpId="1" nodeType="clickEffect">
                                  <p:stCondLst>
                                    <p:cond delay="0"/>
                                  </p:stCondLst>
                                  <p:childTnLst>
                                    <p:anim calcmode="lin" valueType="num">
                                      <p:cBhvr additive="base">
                                        <p:cTn id="464" dur="500"/>
                                        <p:tgtEl>
                                          <p:spTgt spid="53"/>
                                        </p:tgtEl>
                                        <p:attrNameLst>
                                          <p:attrName>ppt_x</p:attrName>
                                        </p:attrNameLst>
                                      </p:cBhvr>
                                      <p:tavLst>
                                        <p:tav tm="0">
                                          <p:val>
                                            <p:strVal val="ppt_x"/>
                                          </p:val>
                                        </p:tav>
                                        <p:tav tm="100000">
                                          <p:val>
                                            <p:strVal val="ppt_x"/>
                                          </p:val>
                                        </p:tav>
                                      </p:tavLst>
                                    </p:anim>
                                    <p:anim calcmode="lin" valueType="num">
                                      <p:cBhvr additive="base">
                                        <p:cTn id="465" dur="500"/>
                                        <p:tgtEl>
                                          <p:spTgt spid="53"/>
                                        </p:tgtEl>
                                        <p:attrNameLst>
                                          <p:attrName>ppt_y</p:attrName>
                                        </p:attrNameLst>
                                      </p:cBhvr>
                                      <p:tavLst>
                                        <p:tav tm="0">
                                          <p:val>
                                            <p:strVal val="ppt_y"/>
                                          </p:val>
                                        </p:tav>
                                        <p:tav tm="100000">
                                          <p:val>
                                            <p:strVal val="1+ppt_h/2"/>
                                          </p:val>
                                        </p:tav>
                                      </p:tavLst>
                                    </p:anim>
                                    <p:set>
                                      <p:cBhvr>
                                        <p:cTn id="466" dur="1" fill="hold">
                                          <p:stCondLst>
                                            <p:cond delay="499"/>
                                          </p:stCondLst>
                                        </p:cTn>
                                        <p:tgtEl>
                                          <p:spTgt spid="53"/>
                                        </p:tgtEl>
                                        <p:attrNameLst>
                                          <p:attrName>style.visibility</p:attrName>
                                        </p:attrNameLst>
                                      </p:cBhvr>
                                      <p:to>
                                        <p:strVal val="hidden"/>
                                      </p:to>
                                    </p:set>
                                  </p:childTnLst>
                                </p:cTn>
                              </p:par>
                            </p:childTnLst>
                          </p:cTn>
                        </p:par>
                      </p:childTnLst>
                    </p:cTn>
                  </p:par>
                  <p:par>
                    <p:cTn id="467" fill="hold">
                      <p:stCondLst>
                        <p:cond delay="indefinite"/>
                      </p:stCondLst>
                      <p:childTnLst>
                        <p:par>
                          <p:cTn id="468" fill="hold">
                            <p:stCondLst>
                              <p:cond delay="0"/>
                            </p:stCondLst>
                            <p:childTnLst>
                              <p:par>
                                <p:cTn id="469" presetID="2" presetClass="exit" presetSubtype="4" fill="hold" grpId="1" nodeType="clickEffect">
                                  <p:stCondLst>
                                    <p:cond delay="0"/>
                                  </p:stCondLst>
                                  <p:childTnLst>
                                    <p:anim calcmode="lin" valueType="num">
                                      <p:cBhvr additive="base">
                                        <p:cTn id="470" dur="500"/>
                                        <p:tgtEl>
                                          <p:spTgt spid="54"/>
                                        </p:tgtEl>
                                        <p:attrNameLst>
                                          <p:attrName>ppt_x</p:attrName>
                                        </p:attrNameLst>
                                      </p:cBhvr>
                                      <p:tavLst>
                                        <p:tav tm="0">
                                          <p:val>
                                            <p:strVal val="ppt_x"/>
                                          </p:val>
                                        </p:tav>
                                        <p:tav tm="100000">
                                          <p:val>
                                            <p:strVal val="ppt_x"/>
                                          </p:val>
                                        </p:tav>
                                      </p:tavLst>
                                    </p:anim>
                                    <p:anim calcmode="lin" valueType="num">
                                      <p:cBhvr additive="base">
                                        <p:cTn id="471" dur="500"/>
                                        <p:tgtEl>
                                          <p:spTgt spid="54"/>
                                        </p:tgtEl>
                                        <p:attrNameLst>
                                          <p:attrName>ppt_y</p:attrName>
                                        </p:attrNameLst>
                                      </p:cBhvr>
                                      <p:tavLst>
                                        <p:tav tm="0">
                                          <p:val>
                                            <p:strVal val="ppt_y"/>
                                          </p:val>
                                        </p:tav>
                                        <p:tav tm="100000">
                                          <p:val>
                                            <p:strVal val="1+ppt_h/2"/>
                                          </p:val>
                                        </p:tav>
                                      </p:tavLst>
                                    </p:anim>
                                    <p:set>
                                      <p:cBhvr>
                                        <p:cTn id="472" dur="1" fill="hold">
                                          <p:stCondLst>
                                            <p:cond delay="499"/>
                                          </p:stCondLst>
                                        </p:cTn>
                                        <p:tgtEl>
                                          <p:spTgt spid="54"/>
                                        </p:tgtEl>
                                        <p:attrNameLst>
                                          <p:attrName>style.visibility</p:attrName>
                                        </p:attrNameLst>
                                      </p:cBhvr>
                                      <p:to>
                                        <p:strVal val="hidden"/>
                                      </p:to>
                                    </p:set>
                                  </p:childTnLst>
                                </p:cTn>
                              </p:par>
                            </p:childTnLst>
                          </p:cTn>
                        </p:par>
                      </p:childTnLst>
                    </p:cTn>
                  </p:par>
                  <p:par>
                    <p:cTn id="473" fill="hold">
                      <p:stCondLst>
                        <p:cond delay="indefinite"/>
                      </p:stCondLst>
                      <p:childTnLst>
                        <p:par>
                          <p:cTn id="474" fill="hold">
                            <p:stCondLst>
                              <p:cond delay="0"/>
                            </p:stCondLst>
                            <p:childTnLst>
                              <p:par>
                                <p:cTn id="475" presetID="2" presetClass="exit" presetSubtype="4" fill="hold" grpId="1" nodeType="clickEffect">
                                  <p:stCondLst>
                                    <p:cond delay="0"/>
                                  </p:stCondLst>
                                  <p:childTnLst>
                                    <p:anim calcmode="lin" valueType="num">
                                      <p:cBhvr additive="base">
                                        <p:cTn id="476" dur="500"/>
                                        <p:tgtEl>
                                          <p:spTgt spid="55"/>
                                        </p:tgtEl>
                                        <p:attrNameLst>
                                          <p:attrName>ppt_x</p:attrName>
                                        </p:attrNameLst>
                                      </p:cBhvr>
                                      <p:tavLst>
                                        <p:tav tm="0">
                                          <p:val>
                                            <p:strVal val="ppt_x"/>
                                          </p:val>
                                        </p:tav>
                                        <p:tav tm="100000">
                                          <p:val>
                                            <p:strVal val="ppt_x"/>
                                          </p:val>
                                        </p:tav>
                                      </p:tavLst>
                                    </p:anim>
                                    <p:anim calcmode="lin" valueType="num">
                                      <p:cBhvr additive="base">
                                        <p:cTn id="477" dur="500"/>
                                        <p:tgtEl>
                                          <p:spTgt spid="55"/>
                                        </p:tgtEl>
                                        <p:attrNameLst>
                                          <p:attrName>ppt_y</p:attrName>
                                        </p:attrNameLst>
                                      </p:cBhvr>
                                      <p:tavLst>
                                        <p:tav tm="0">
                                          <p:val>
                                            <p:strVal val="ppt_y"/>
                                          </p:val>
                                        </p:tav>
                                        <p:tav tm="100000">
                                          <p:val>
                                            <p:strVal val="1+ppt_h/2"/>
                                          </p:val>
                                        </p:tav>
                                      </p:tavLst>
                                    </p:anim>
                                    <p:set>
                                      <p:cBhvr>
                                        <p:cTn id="478" dur="1" fill="hold">
                                          <p:stCondLst>
                                            <p:cond delay="499"/>
                                          </p:stCondLst>
                                        </p:cTn>
                                        <p:tgtEl>
                                          <p:spTgt spid="55"/>
                                        </p:tgtEl>
                                        <p:attrNameLst>
                                          <p:attrName>style.visibility</p:attrName>
                                        </p:attrNameLst>
                                      </p:cBhvr>
                                      <p:to>
                                        <p:strVal val="hidden"/>
                                      </p:to>
                                    </p:set>
                                  </p:childTnLst>
                                </p:cTn>
                              </p:par>
                            </p:childTnLst>
                          </p:cTn>
                        </p:par>
                      </p:childTnLst>
                    </p:cTn>
                  </p:par>
                  <p:par>
                    <p:cTn id="479" fill="hold">
                      <p:stCondLst>
                        <p:cond delay="indefinite"/>
                      </p:stCondLst>
                      <p:childTnLst>
                        <p:par>
                          <p:cTn id="480" fill="hold">
                            <p:stCondLst>
                              <p:cond delay="0"/>
                            </p:stCondLst>
                            <p:childTnLst>
                              <p:par>
                                <p:cTn id="481" presetID="2" presetClass="exit" presetSubtype="4" fill="hold" grpId="1" nodeType="clickEffect">
                                  <p:stCondLst>
                                    <p:cond delay="0"/>
                                  </p:stCondLst>
                                  <p:childTnLst>
                                    <p:anim calcmode="lin" valueType="num">
                                      <p:cBhvr additive="base">
                                        <p:cTn id="482" dur="500"/>
                                        <p:tgtEl>
                                          <p:spTgt spid="56"/>
                                        </p:tgtEl>
                                        <p:attrNameLst>
                                          <p:attrName>ppt_x</p:attrName>
                                        </p:attrNameLst>
                                      </p:cBhvr>
                                      <p:tavLst>
                                        <p:tav tm="0">
                                          <p:val>
                                            <p:strVal val="ppt_x"/>
                                          </p:val>
                                        </p:tav>
                                        <p:tav tm="100000">
                                          <p:val>
                                            <p:strVal val="ppt_x"/>
                                          </p:val>
                                        </p:tav>
                                      </p:tavLst>
                                    </p:anim>
                                    <p:anim calcmode="lin" valueType="num">
                                      <p:cBhvr additive="base">
                                        <p:cTn id="483" dur="500"/>
                                        <p:tgtEl>
                                          <p:spTgt spid="56"/>
                                        </p:tgtEl>
                                        <p:attrNameLst>
                                          <p:attrName>ppt_y</p:attrName>
                                        </p:attrNameLst>
                                      </p:cBhvr>
                                      <p:tavLst>
                                        <p:tav tm="0">
                                          <p:val>
                                            <p:strVal val="ppt_y"/>
                                          </p:val>
                                        </p:tav>
                                        <p:tav tm="100000">
                                          <p:val>
                                            <p:strVal val="1+ppt_h/2"/>
                                          </p:val>
                                        </p:tav>
                                      </p:tavLst>
                                    </p:anim>
                                    <p:set>
                                      <p:cBhvr>
                                        <p:cTn id="484" dur="1" fill="hold">
                                          <p:stCondLst>
                                            <p:cond delay="499"/>
                                          </p:stCondLst>
                                        </p:cTn>
                                        <p:tgtEl>
                                          <p:spTgt spid="56"/>
                                        </p:tgtEl>
                                        <p:attrNameLst>
                                          <p:attrName>style.visibility</p:attrName>
                                        </p:attrNameLst>
                                      </p:cBhvr>
                                      <p:to>
                                        <p:strVal val="hidden"/>
                                      </p:to>
                                    </p:set>
                                  </p:childTnLst>
                                </p:cTn>
                              </p:par>
                            </p:childTnLst>
                          </p:cTn>
                        </p:par>
                      </p:childTnLst>
                    </p:cTn>
                  </p:par>
                  <p:par>
                    <p:cTn id="485" fill="hold">
                      <p:stCondLst>
                        <p:cond delay="indefinite"/>
                      </p:stCondLst>
                      <p:childTnLst>
                        <p:par>
                          <p:cTn id="486" fill="hold">
                            <p:stCondLst>
                              <p:cond delay="0"/>
                            </p:stCondLst>
                            <p:childTnLst>
                              <p:par>
                                <p:cTn id="487" presetID="2" presetClass="exit" presetSubtype="4" fill="hold" grpId="1" nodeType="clickEffect">
                                  <p:stCondLst>
                                    <p:cond delay="0"/>
                                  </p:stCondLst>
                                  <p:childTnLst>
                                    <p:anim calcmode="lin" valueType="num">
                                      <p:cBhvr additive="base">
                                        <p:cTn id="488" dur="500"/>
                                        <p:tgtEl>
                                          <p:spTgt spid="57"/>
                                        </p:tgtEl>
                                        <p:attrNameLst>
                                          <p:attrName>ppt_x</p:attrName>
                                        </p:attrNameLst>
                                      </p:cBhvr>
                                      <p:tavLst>
                                        <p:tav tm="0">
                                          <p:val>
                                            <p:strVal val="ppt_x"/>
                                          </p:val>
                                        </p:tav>
                                        <p:tav tm="100000">
                                          <p:val>
                                            <p:strVal val="ppt_x"/>
                                          </p:val>
                                        </p:tav>
                                      </p:tavLst>
                                    </p:anim>
                                    <p:anim calcmode="lin" valueType="num">
                                      <p:cBhvr additive="base">
                                        <p:cTn id="489" dur="500"/>
                                        <p:tgtEl>
                                          <p:spTgt spid="57"/>
                                        </p:tgtEl>
                                        <p:attrNameLst>
                                          <p:attrName>ppt_y</p:attrName>
                                        </p:attrNameLst>
                                      </p:cBhvr>
                                      <p:tavLst>
                                        <p:tav tm="0">
                                          <p:val>
                                            <p:strVal val="ppt_y"/>
                                          </p:val>
                                        </p:tav>
                                        <p:tav tm="100000">
                                          <p:val>
                                            <p:strVal val="1+ppt_h/2"/>
                                          </p:val>
                                        </p:tav>
                                      </p:tavLst>
                                    </p:anim>
                                    <p:set>
                                      <p:cBhvr>
                                        <p:cTn id="490" dur="1" fill="hold">
                                          <p:stCondLst>
                                            <p:cond delay="499"/>
                                          </p:stCondLst>
                                        </p:cTn>
                                        <p:tgtEl>
                                          <p:spTgt spid="57"/>
                                        </p:tgtEl>
                                        <p:attrNameLst>
                                          <p:attrName>style.visibility</p:attrName>
                                        </p:attrNameLst>
                                      </p:cBhvr>
                                      <p:to>
                                        <p:strVal val="hidden"/>
                                      </p:to>
                                    </p:set>
                                  </p:childTnLst>
                                </p:cTn>
                              </p:par>
                            </p:childTnLst>
                          </p:cTn>
                        </p:par>
                      </p:childTnLst>
                    </p:cTn>
                  </p:par>
                  <p:par>
                    <p:cTn id="491" fill="hold">
                      <p:stCondLst>
                        <p:cond delay="indefinite"/>
                      </p:stCondLst>
                      <p:childTnLst>
                        <p:par>
                          <p:cTn id="492" fill="hold">
                            <p:stCondLst>
                              <p:cond delay="0"/>
                            </p:stCondLst>
                            <p:childTnLst>
                              <p:par>
                                <p:cTn id="493" presetID="2" presetClass="exit" presetSubtype="4" fill="hold" grpId="1" nodeType="clickEffect">
                                  <p:stCondLst>
                                    <p:cond delay="0"/>
                                  </p:stCondLst>
                                  <p:childTnLst>
                                    <p:anim calcmode="lin" valueType="num">
                                      <p:cBhvr additive="base">
                                        <p:cTn id="494" dur="500"/>
                                        <p:tgtEl>
                                          <p:spTgt spid="58"/>
                                        </p:tgtEl>
                                        <p:attrNameLst>
                                          <p:attrName>ppt_x</p:attrName>
                                        </p:attrNameLst>
                                      </p:cBhvr>
                                      <p:tavLst>
                                        <p:tav tm="0">
                                          <p:val>
                                            <p:strVal val="ppt_x"/>
                                          </p:val>
                                        </p:tav>
                                        <p:tav tm="100000">
                                          <p:val>
                                            <p:strVal val="ppt_x"/>
                                          </p:val>
                                        </p:tav>
                                      </p:tavLst>
                                    </p:anim>
                                    <p:anim calcmode="lin" valueType="num">
                                      <p:cBhvr additive="base">
                                        <p:cTn id="495" dur="500"/>
                                        <p:tgtEl>
                                          <p:spTgt spid="58"/>
                                        </p:tgtEl>
                                        <p:attrNameLst>
                                          <p:attrName>ppt_y</p:attrName>
                                        </p:attrNameLst>
                                      </p:cBhvr>
                                      <p:tavLst>
                                        <p:tav tm="0">
                                          <p:val>
                                            <p:strVal val="ppt_y"/>
                                          </p:val>
                                        </p:tav>
                                        <p:tav tm="100000">
                                          <p:val>
                                            <p:strVal val="1+ppt_h/2"/>
                                          </p:val>
                                        </p:tav>
                                      </p:tavLst>
                                    </p:anim>
                                    <p:set>
                                      <p:cBhvr>
                                        <p:cTn id="496" dur="1" fill="hold">
                                          <p:stCondLst>
                                            <p:cond delay="499"/>
                                          </p:stCondLst>
                                        </p:cTn>
                                        <p:tgtEl>
                                          <p:spTgt spid="58"/>
                                        </p:tgtEl>
                                        <p:attrNameLst>
                                          <p:attrName>style.visibility</p:attrName>
                                        </p:attrNameLst>
                                      </p:cBhvr>
                                      <p:to>
                                        <p:strVal val="hidden"/>
                                      </p:to>
                                    </p:set>
                                  </p:childTnLst>
                                </p:cTn>
                              </p:par>
                            </p:childTnLst>
                          </p:cTn>
                        </p:par>
                      </p:childTnLst>
                    </p:cTn>
                  </p:par>
                  <p:par>
                    <p:cTn id="497" fill="hold">
                      <p:stCondLst>
                        <p:cond delay="indefinite"/>
                      </p:stCondLst>
                      <p:childTnLst>
                        <p:par>
                          <p:cTn id="498" fill="hold">
                            <p:stCondLst>
                              <p:cond delay="0"/>
                            </p:stCondLst>
                            <p:childTnLst>
                              <p:par>
                                <p:cTn id="499" presetID="2" presetClass="exit" presetSubtype="4" fill="hold" grpId="1" nodeType="clickEffect">
                                  <p:stCondLst>
                                    <p:cond delay="0"/>
                                  </p:stCondLst>
                                  <p:childTnLst>
                                    <p:anim calcmode="lin" valueType="num">
                                      <p:cBhvr additive="base">
                                        <p:cTn id="500" dur="500"/>
                                        <p:tgtEl>
                                          <p:spTgt spid="59"/>
                                        </p:tgtEl>
                                        <p:attrNameLst>
                                          <p:attrName>ppt_x</p:attrName>
                                        </p:attrNameLst>
                                      </p:cBhvr>
                                      <p:tavLst>
                                        <p:tav tm="0">
                                          <p:val>
                                            <p:strVal val="ppt_x"/>
                                          </p:val>
                                        </p:tav>
                                        <p:tav tm="100000">
                                          <p:val>
                                            <p:strVal val="ppt_x"/>
                                          </p:val>
                                        </p:tav>
                                      </p:tavLst>
                                    </p:anim>
                                    <p:anim calcmode="lin" valueType="num">
                                      <p:cBhvr additive="base">
                                        <p:cTn id="501" dur="500"/>
                                        <p:tgtEl>
                                          <p:spTgt spid="59"/>
                                        </p:tgtEl>
                                        <p:attrNameLst>
                                          <p:attrName>ppt_y</p:attrName>
                                        </p:attrNameLst>
                                      </p:cBhvr>
                                      <p:tavLst>
                                        <p:tav tm="0">
                                          <p:val>
                                            <p:strVal val="ppt_y"/>
                                          </p:val>
                                        </p:tav>
                                        <p:tav tm="100000">
                                          <p:val>
                                            <p:strVal val="1+ppt_h/2"/>
                                          </p:val>
                                        </p:tav>
                                      </p:tavLst>
                                    </p:anim>
                                    <p:set>
                                      <p:cBhvr>
                                        <p:cTn id="502" dur="1" fill="hold">
                                          <p:stCondLst>
                                            <p:cond delay="499"/>
                                          </p:stCondLst>
                                        </p:cTn>
                                        <p:tgtEl>
                                          <p:spTgt spid="59"/>
                                        </p:tgtEl>
                                        <p:attrNameLst>
                                          <p:attrName>style.visibility</p:attrName>
                                        </p:attrNameLst>
                                      </p:cBhvr>
                                      <p:to>
                                        <p:strVal val="hidden"/>
                                      </p:to>
                                    </p:set>
                                  </p:childTnLst>
                                </p:cTn>
                              </p:par>
                            </p:childTnLst>
                          </p:cTn>
                        </p:par>
                      </p:childTnLst>
                    </p:cTn>
                  </p:par>
                  <p:par>
                    <p:cTn id="503" fill="hold">
                      <p:stCondLst>
                        <p:cond delay="indefinite"/>
                      </p:stCondLst>
                      <p:childTnLst>
                        <p:par>
                          <p:cTn id="504" fill="hold">
                            <p:stCondLst>
                              <p:cond delay="0"/>
                            </p:stCondLst>
                            <p:childTnLst>
                              <p:par>
                                <p:cTn id="505" presetID="2" presetClass="exit" presetSubtype="4" fill="hold" grpId="1" nodeType="clickEffect">
                                  <p:stCondLst>
                                    <p:cond delay="0"/>
                                  </p:stCondLst>
                                  <p:childTnLst>
                                    <p:anim calcmode="lin" valueType="num">
                                      <p:cBhvr additive="base">
                                        <p:cTn id="506" dur="500"/>
                                        <p:tgtEl>
                                          <p:spTgt spid="60"/>
                                        </p:tgtEl>
                                        <p:attrNameLst>
                                          <p:attrName>ppt_x</p:attrName>
                                        </p:attrNameLst>
                                      </p:cBhvr>
                                      <p:tavLst>
                                        <p:tav tm="0">
                                          <p:val>
                                            <p:strVal val="ppt_x"/>
                                          </p:val>
                                        </p:tav>
                                        <p:tav tm="100000">
                                          <p:val>
                                            <p:strVal val="ppt_x"/>
                                          </p:val>
                                        </p:tav>
                                      </p:tavLst>
                                    </p:anim>
                                    <p:anim calcmode="lin" valueType="num">
                                      <p:cBhvr additive="base">
                                        <p:cTn id="507" dur="500"/>
                                        <p:tgtEl>
                                          <p:spTgt spid="60"/>
                                        </p:tgtEl>
                                        <p:attrNameLst>
                                          <p:attrName>ppt_y</p:attrName>
                                        </p:attrNameLst>
                                      </p:cBhvr>
                                      <p:tavLst>
                                        <p:tav tm="0">
                                          <p:val>
                                            <p:strVal val="ppt_y"/>
                                          </p:val>
                                        </p:tav>
                                        <p:tav tm="100000">
                                          <p:val>
                                            <p:strVal val="1+ppt_h/2"/>
                                          </p:val>
                                        </p:tav>
                                      </p:tavLst>
                                    </p:anim>
                                    <p:set>
                                      <p:cBhvr>
                                        <p:cTn id="508" dur="1" fill="hold">
                                          <p:stCondLst>
                                            <p:cond delay="499"/>
                                          </p:stCondLst>
                                        </p:cTn>
                                        <p:tgtEl>
                                          <p:spTgt spid="60"/>
                                        </p:tgtEl>
                                        <p:attrNameLst>
                                          <p:attrName>style.visibility</p:attrName>
                                        </p:attrNameLst>
                                      </p:cBhvr>
                                      <p:to>
                                        <p:strVal val="hidden"/>
                                      </p:to>
                                    </p:set>
                                  </p:childTnLst>
                                </p:cTn>
                              </p:par>
                            </p:childTnLst>
                          </p:cTn>
                        </p:par>
                      </p:childTnLst>
                    </p:cTn>
                  </p:par>
                  <p:par>
                    <p:cTn id="509" fill="hold">
                      <p:stCondLst>
                        <p:cond delay="indefinite"/>
                      </p:stCondLst>
                      <p:childTnLst>
                        <p:par>
                          <p:cTn id="510" fill="hold">
                            <p:stCondLst>
                              <p:cond delay="0"/>
                            </p:stCondLst>
                            <p:childTnLst>
                              <p:par>
                                <p:cTn id="511" presetID="2" presetClass="exit" presetSubtype="4" fill="hold" grpId="1" nodeType="clickEffect">
                                  <p:stCondLst>
                                    <p:cond delay="0"/>
                                  </p:stCondLst>
                                  <p:childTnLst>
                                    <p:anim calcmode="lin" valueType="num">
                                      <p:cBhvr additive="base">
                                        <p:cTn id="512" dur="500"/>
                                        <p:tgtEl>
                                          <p:spTgt spid="61"/>
                                        </p:tgtEl>
                                        <p:attrNameLst>
                                          <p:attrName>ppt_x</p:attrName>
                                        </p:attrNameLst>
                                      </p:cBhvr>
                                      <p:tavLst>
                                        <p:tav tm="0">
                                          <p:val>
                                            <p:strVal val="ppt_x"/>
                                          </p:val>
                                        </p:tav>
                                        <p:tav tm="100000">
                                          <p:val>
                                            <p:strVal val="ppt_x"/>
                                          </p:val>
                                        </p:tav>
                                      </p:tavLst>
                                    </p:anim>
                                    <p:anim calcmode="lin" valueType="num">
                                      <p:cBhvr additive="base">
                                        <p:cTn id="513" dur="500"/>
                                        <p:tgtEl>
                                          <p:spTgt spid="61"/>
                                        </p:tgtEl>
                                        <p:attrNameLst>
                                          <p:attrName>ppt_y</p:attrName>
                                        </p:attrNameLst>
                                      </p:cBhvr>
                                      <p:tavLst>
                                        <p:tav tm="0">
                                          <p:val>
                                            <p:strVal val="ppt_y"/>
                                          </p:val>
                                        </p:tav>
                                        <p:tav tm="100000">
                                          <p:val>
                                            <p:strVal val="1+ppt_h/2"/>
                                          </p:val>
                                        </p:tav>
                                      </p:tavLst>
                                    </p:anim>
                                    <p:set>
                                      <p:cBhvr>
                                        <p:cTn id="514" dur="1" fill="hold">
                                          <p:stCondLst>
                                            <p:cond delay="499"/>
                                          </p:stCondLst>
                                        </p:cTn>
                                        <p:tgtEl>
                                          <p:spTgt spid="61"/>
                                        </p:tgtEl>
                                        <p:attrNameLst>
                                          <p:attrName>style.visibility</p:attrName>
                                        </p:attrNameLst>
                                      </p:cBhvr>
                                      <p:to>
                                        <p:strVal val="hidden"/>
                                      </p:to>
                                    </p:set>
                                  </p:childTnLst>
                                </p:cTn>
                              </p:par>
                            </p:childTnLst>
                          </p:cTn>
                        </p:par>
                      </p:childTnLst>
                    </p:cTn>
                  </p:par>
                  <p:par>
                    <p:cTn id="515" fill="hold">
                      <p:stCondLst>
                        <p:cond delay="indefinite"/>
                      </p:stCondLst>
                      <p:childTnLst>
                        <p:par>
                          <p:cTn id="516" fill="hold">
                            <p:stCondLst>
                              <p:cond delay="0"/>
                            </p:stCondLst>
                            <p:childTnLst>
                              <p:par>
                                <p:cTn id="517" presetID="2" presetClass="exit" presetSubtype="4" fill="hold" grpId="1" nodeType="clickEffect">
                                  <p:stCondLst>
                                    <p:cond delay="0"/>
                                  </p:stCondLst>
                                  <p:childTnLst>
                                    <p:anim calcmode="lin" valueType="num">
                                      <p:cBhvr additive="base">
                                        <p:cTn id="518" dur="500"/>
                                        <p:tgtEl>
                                          <p:spTgt spid="62"/>
                                        </p:tgtEl>
                                        <p:attrNameLst>
                                          <p:attrName>ppt_x</p:attrName>
                                        </p:attrNameLst>
                                      </p:cBhvr>
                                      <p:tavLst>
                                        <p:tav tm="0">
                                          <p:val>
                                            <p:strVal val="ppt_x"/>
                                          </p:val>
                                        </p:tav>
                                        <p:tav tm="100000">
                                          <p:val>
                                            <p:strVal val="ppt_x"/>
                                          </p:val>
                                        </p:tav>
                                      </p:tavLst>
                                    </p:anim>
                                    <p:anim calcmode="lin" valueType="num">
                                      <p:cBhvr additive="base">
                                        <p:cTn id="519" dur="500"/>
                                        <p:tgtEl>
                                          <p:spTgt spid="62"/>
                                        </p:tgtEl>
                                        <p:attrNameLst>
                                          <p:attrName>ppt_y</p:attrName>
                                        </p:attrNameLst>
                                      </p:cBhvr>
                                      <p:tavLst>
                                        <p:tav tm="0">
                                          <p:val>
                                            <p:strVal val="ppt_y"/>
                                          </p:val>
                                        </p:tav>
                                        <p:tav tm="100000">
                                          <p:val>
                                            <p:strVal val="1+ppt_h/2"/>
                                          </p:val>
                                        </p:tav>
                                      </p:tavLst>
                                    </p:anim>
                                    <p:set>
                                      <p:cBhvr>
                                        <p:cTn id="520" dur="1" fill="hold">
                                          <p:stCondLst>
                                            <p:cond delay="499"/>
                                          </p:stCondLst>
                                        </p:cTn>
                                        <p:tgtEl>
                                          <p:spTgt spid="62"/>
                                        </p:tgtEl>
                                        <p:attrNameLst>
                                          <p:attrName>style.visibility</p:attrName>
                                        </p:attrNameLst>
                                      </p:cBhvr>
                                      <p:to>
                                        <p:strVal val="hidden"/>
                                      </p:to>
                                    </p:set>
                                  </p:childTnLst>
                                </p:cTn>
                              </p:par>
                            </p:childTnLst>
                          </p:cTn>
                        </p:par>
                      </p:childTnLst>
                    </p:cTn>
                  </p:par>
                  <p:par>
                    <p:cTn id="521" fill="hold">
                      <p:stCondLst>
                        <p:cond delay="indefinite"/>
                      </p:stCondLst>
                      <p:childTnLst>
                        <p:par>
                          <p:cTn id="522" fill="hold">
                            <p:stCondLst>
                              <p:cond delay="0"/>
                            </p:stCondLst>
                            <p:childTnLst>
                              <p:par>
                                <p:cTn id="523" presetID="2" presetClass="exit" presetSubtype="4" fill="hold" grpId="1" nodeType="clickEffect">
                                  <p:stCondLst>
                                    <p:cond delay="0"/>
                                  </p:stCondLst>
                                  <p:childTnLst>
                                    <p:anim calcmode="lin" valueType="num">
                                      <p:cBhvr additive="base">
                                        <p:cTn id="524" dur="500"/>
                                        <p:tgtEl>
                                          <p:spTgt spid="63"/>
                                        </p:tgtEl>
                                        <p:attrNameLst>
                                          <p:attrName>ppt_x</p:attrName>
                                        </p:attrNameLst>
                                      </p:cBhvr>
                                      <p:tavLst>
                                        <p:tav tm="0">
                                          <p:val>
                                            <p:strVal val="ppt_x"/>
                                          </p:val>
                                        </p:tav>
                                        <p:tav tm="100000">
                                          <p:val>
                                            <p:strVal val="ppt_x"/>
                                          </p:val>
                                        </p:tav>
                                      </p:tavLst>
                                    </p:anim>
                                    <p:anim calcmode="lin" valueType="num">
                                      <p:cBhvr additive="base">
                                        <p:cTn id="525" dur="500"/>
                                        <p:tgtEl>
                                          <p:spTgt spid="63"/>
                                        </p:tgtEl>
                                        <p:attrNameLst>
                                          <p:attrName>ppt_y</p:attrName>
                                        </p:attrNameLst>
                                      </p:cBhvr>
                                      <p:tavLst>
                                        <p:tav tm="0">
                                          <p:val>
                                            <p:strVal val="ppt_y"/>
                                          </p:val>
                                        </p:tav>
                                        <p:tav tm="100000">
                                          <p:val>
                                            <p:strVal val="1+ppt_h/2"/>
                                          </p:val>
                                        </p:tav>
                                      </p:tavLst>
                                    </p:anim>
                                    <p:set>
                                      <p:cBhvr>
                                        <p:cTn id="526" dur="1" fill="hold">
                                          <p:stCondLst>
                                            <p:cond delay="499"/>
                                          </p:stCondLst>
                                        </p:cTn>
                                        <p:tgtEl>
                                          <p:spTgt spid="63"/>
                                        </p:tgtEl>
                                        <p:attrNameLst>
                                          <p:attrName>style.visibility</p:attrName>
                                        </p:attrNameLst>
                                      </p:cBhvr>
                                      <p:to>
                                        <p:strVal val="hidden"/>
                                      </p:to>
                                    </p:set>
                                  </p:childTnLst>
                                </p:cTn>
                              </p:par>
                            </p:childTnLst>
                          </p:cTn>
                        </p:par>
                      </p:childTnLst>
                    </p:cTn>
                  </p:par>
                  <p:par>
                    <p:cTn id="527" fill="hold">
                      <p:stCondLst>
                        <p:cond delay="indefinite"/>
                      </p:stCondLst>
                      <p:childTnLst>
                        <p:par>
                          <p:cTn id="528" fill="hold">
                            <p:stCondLst>
                              <p:cond delay="0"/>
                            </p:stCondLst>
                            <p:childTnLst>
                              <p:par>
                                <p:cTn id="529" presetID="2" presetClass="exit" presetSubtype="4" fill="hold" grpId="1" nodeType="clickEffect">
                                  <p:stCondLst>
                                    <p:cond delay="0"/>
                                  </p:stCondLst>
                                  <p:childTnLst>
                                    <p:anim calcmode="lin" valueType="num">
                                      <p:cBhvr additive="base">
                                        <p:cTn id="530" dur="500"/>
                                        <p:tgtEl>
                                          <p:spTgt spid="64"/>
                                        </p:tgtEl>
                                        <p:attrNameLst>
                                          <p:attrName>ppt_x</p:attrName>
                                        </p:attrNameLst>
                                      </p:cBhvr>
                                      <p:tavLst>
                                        <p:tav tm="0">
                                          <p:val>
                                            <p:strVal val="ppt_x"/>
                                          </p:val>
                                        </p:tav>
                                        <p:tav tm="100000">
                                          <p:val>
                                            <p:strVal val="ppt_x"/>
                                          </p:val>
                                        </p:tav>
                                      </p:tavLst>
                                    </p:anim>
                                    <p:anim calcmode="lin" valueType="num">
                                      <p:cBhvr additive="base">
                                        <p:cTn id="531" dur="500"/>
                                        <p:tgtEl>
                                          <p:spTgt spid="64"/>
                                        </p:tgtEl>
                                        <p:attrNameLst>
                                          <p:attrName>ppt_y</p:attrName>
                                        </p:attrNameLst>
                                      </p:cBhvr>
                                      <p:tavLst>
                                        <p:tav tm="0">
                                          <p:val>
                                            <p:strVal val="ppt_y"/>
                                          </p:val>
                                        </p:tav>
                                        <p:tav tm="100000">
                                          <p:val>
                                            <p:strVal val="1+ppt_h/2"/>
                                          </p:val>
                                        </p:tav>
                                      </p:tavLst>
                                    </p:anim>
                                    <p:set>
                                      <p:cBhvr>
                                        <p:cTn id="532" dur="1" fill="hold">
                                          <p:stCondLst>
                                            <p:cond delay="499"/>
                                          </p:stCondLst>
                                        </p:cTn>
                                        <p:tgtEl>
                                          <p:spTgt spid="64"/>
                                        </p:tgtEl>
                                        <p:attrNameLst>
                                          <p:attrName>style.visibility</p:attrName>
                                        </p:attrNameLst>
                                      </p:cBhvr>
                                      <p:to>
                                        <p:strVal val="hidden"/>
                                      </p:to>
                                    </p:set>
                                  </p:childTnLst>
                                </p:cTn>
                              </p:par>
                            </p:childTnLst>
                          </p:cTn>
                        </p:par>
                      </p:childTnLst>
                    </p:cTn>
                  </p:par>
                  <p:par>
                    <p:cTn id="533" fill="hold">
                      <p:stCondLst>
                        <p:cond delay="indefinite"/>
                      </p:stCondLst>
                      <p:childTnLst>
                        <p:par>
                          <p:cTn id="534" fill="hold">
                            <p:stCondLst>
                              <p:cond delay="0"/>
                            </p:stCondLst>
                            <p:childTnLst>
                              <p:par>
                                <p:cTn id="535" presetID="2" presetClass="exit" presetSubtype="4" fill="hold" grpId="1" nodeType="clickEffect">
                                  <p:stCondLst>
                                    <p:cond delay="0"/>
                                  </p:stCondLst>
                                  <p:childTnLst>
                                    <p:anim calcmode="lin" valueType="num">
                                      <p:cBhvr additive="base">
                                        <p:cTn id="536" dur="500"/>
                                        <p:tgtEl>
                                          <p:spTgt spid="65"/>
                                        </p:tgtEl>
                                        <p:attrNameLst>
                                          <p:attrName>ppt_x</p:attrName>
                                        </p:attrNameLst>
                                      </p:cBhvr>
                                      <p:tavLst>
                                        <p:tav tm="0">
                                          <p:val>
                                            <p:strVal val="ppt_x"/>
                                          </p:val>
                                        </p:tav>
                                        <p:tav tm="100000">
                                          <p:val>
                                            <p:strVal val="ppt_x"/>
                                          </p:val>
                                        </p:tav>
                                      </p:tavLst>
                                    </p:anim>
                                    <p:anim calcmode="lin" valueType="num">
                                      <p:cBhvr additive="base">
                                        <p:cTn id="537" dur="500"/>
                                        <p:tgtEl>
                                          <p:spTgt spid="65"/>
                                        </p:tgtEl>
                                        <p:attrNameLst>
                                          <p:attrName>ppt_y</p:attrName>
                                        </p:attrNameLst>
                                      </p:cBhvr>
                                      <p:tavLst>
                                        <p:tav tm="0">
                                          <p:val>
                                            <p:strVal val="ppt_y"/>
                                          </p:val>
                                        </p:tav>
                                        <p:tav tm="100000">
                                          <p:val>
                                            <p:strVal val="1+ppt_h/2"/>
                                          </p:val>
                                        </p:tav>
                                      </p:tavLst>
                                    </p:anim>
                                    <p:set>
                                      <p:cBhvr>
                                        <p:cTn id="538" dur="1" fill="hold">
                                          <p:stCondLst>
                                            <p:cond delay="499"/>
                                          </p:stCondLst>
                                        </p:cTn>
                                        <p:tgtEl>
                                          <p:spTgt spid="65"/>
                                        </p:tgtEl>
                                        <p:attrNameLst>
                                          <p:attrName>style.visibility</p:attrName>
                                        </p:attrNameLst>
                                      </p:cBhvr>
                                      <p:to>
                                        <p:strVal val="hidden"/>
                                      </p:to>
                                    </p:set>
                                  </p:childTnLst>
                                </p:cTn>
                              </p:par>
                            </p:childTnLst>
                          </p:cTn>
                        </p:par>
                      </p:childTnLst>
                    </p:cTn>
                  </p:par>
                  <p:par>
                    <p:cTn id="539" fill="hold">
                      <p:stCondLst>
                        <p:cond delay="indefinite"/>
                      </p:stCondLst>
                      <p:childTnLst>
                        <p:par>
                          <p:cTn id="540" fill="hold">
                            <p:stCondLst>
                              <p:cond delay="0"/>
                            </p:stCondLst>
                            <p:childTnLst>
                              <p:par>
                                <p:cTn id="541" presetID="2" presetClass="exit" presetSubtype="4" fill="hold" grpId="1" nodeType="clickEffect">
                                  <p:stCondLst>
                                    <p:cond delay="0"/>
                                  </p:stCondLst>
                                  <p:childTnLst>
                                    <p:anim calcmode="lin" valueType="num">
                                      <p:cBhvr additive="base">
                                        <p:cTn id="542" dur="500"/>
                                        <p:tgtEl>
                                          <p:spTgt spid="66"/>
                                        </p:tgtEl>
                                        <p:attrNameLst>
                                          <p:attrName>ppt_x</p:attrName>
                                        </p:attrNameLst>
                                      </p:cBhvr>
                                      <p:tavLst>
                                        <p:tav tm="0">
                                          <p:val>
                                            <p:strVal val="ppt_x"/>
                                          </p:val>
                                        </p:tav>
                                        <p:tav tm="100000">
                                          <p:val>
                                            <p:strVal val="ppt_x"/>
                                          </p:val>
                                        </p:tav>
                                      </p:tavLst>
                                    </p:anim>
                                    <p:anim calcmode="lin" valueType="num">
                                      <p:cBhvr additive="base">
                                        <p:cTn id="543" dur="500"/>
                                        <p:tgtEl>
                                          <p:spTgt spid="66"/>
                                        </p:tgtEl>
                                        <p:attrNameLst>
                                          <p:attrName>ppt_y</p:attrName>
                                        </p:attrNameLst>
                                      </p:cBhvr>
                                      <p:tavLst>
                                        <p:tav tm="0">
                                          <p:val>
                                            <p:strVal val="ppt_y"/>
                                          </p:val>
                                        </p:tav>
                                        <p:tav tm="100000">
                                          <p:val>
                                            <p:strVal val="1+ppt_h/2"/>
                                          </p:val>
                                        </p:tav>
                                      </p:tavLst>
                                    </p:anim>
                                    <p:set>
                                      <p:cBhvr>
                                        <p:cTn id="544"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m 66"/>
          <p:cNvPicPr/>
          <p:nvPr/>
        </p:nvPicPr>
        <p:blipFill>
          <a:blip r:embed="rId3">
            <a:extLst>
              <a:ext uri="{28A0092B-C50C-407E-A947-70E740481C1C}">
                <a14:useLocalDpi xmlns:a14="http://schemas.microsoft.com/office/drawing/2010/main" val="0"/>
              </a:ext>
            </a:extLst>
          </a:blip>
          <a:srcRect/>
          <a:stretch>
            <a:fillRect/>
          </a:stretch>
        </p:blipFill>
        <p:spPr bwMode="auto">
          <a:xfrm>
            <a:off x="43518" y="4513210"/>
            <a:ext cx="8524418" cy="2111820"/>
          </a:xfrm>
          <a:prstGeom prst="rect">
            <a:avLst/>
          </a:prstGeom>
          <a:noFill/>
          <a:ln>
            <a:noFill/>
          </a:ln>
        </p:spPr>
      </p:pic>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#03A</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28</a:t>
            </a:fld>
            <a:endParaRPr lang="en-US" dirty="0"/>
          </a:p>
        </p:txBody>
      </p:sp>
      <p:pic>
        <p:nvPicPr>
          <p:cNvPr id="7" name="Picture 8" descr="C:\ANTIGO\FAFICA\Contabilidade\Estratégias de Decisão\imagens\fafic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692696"/>
            <a:ext cx="9127058" cy="1754326"/>
          </a:xfrm>
          <a:prstGeom prst="rect">
            <a:avLst/>
          </a:prstGeom>
        </p:spPr>
        <p:txBody>
          <a:bodyPr wrap="square">
            <a:spAutoFit/>
          </a:bodyPr>
          <a:lstStyle/>
          <a:p>
            <a:r>
              <a:rPr lang="pt-BR" sz="1800" dirty="0">
                <a:latin typeface="Arial" panose="020B0604020202020204" pitchFamily="34" charset="0"/>
                <a:cs typeface="Arial" panose="020B0604020202020204" pitchFamily="34" charset="0"/>
              </a:rPr>
              <a:t>Repetir o exercício 3 considerando agora a quantidade demandada como 7 unidades, verificando a  demanda foi atendida, medindo o grau de satisfação do cliente e a quantidade perdida de venda por falta de estoque.</a:t>
            </a:r>
          </a:p>
          <a:p>
            <a:r>
              <a:rPr lang="pt-BR" sz="1800" dirty="0">
                <a:latin typeface="Arial" panose="020B0604020202020204" pitchFamily="34" charset="0"/>
                <a:cs typeface="Arial" panose="020B0604020202020204" pitchFamily="34" charset="0"/>
              </a:rPr>
              <a:t>O estoque após 7 dias simulados será de _____ unidades. O grau de satisfação do cliente foi de ______ % e a quantidade perdida de venda por falta de estoque foi de _____.</a:t>
            </a:r>
          </a:p>
        </p:txBody>
      </p:sp>
      <p:graphicFrame>
        <p:nvGraphicFramePr>
          <p:cNvPr id="9" name="Tabela 8"/>
          <p:cNvGraphicFramePr>
            <a:graphicFrameLocks noGrp="1"/>
          </p:cNvGraphicFramePr>
          <p:nvPr/>
        </p:nvGraphicFramePr>
        <p:xfrm>
          <a:off x="69354" y="3140968"/>
          <a:ext cx="3638550" cy="1097280"/>
        </p:xfrm>
        <a:graphic>
          <a:graphicData uri="http://schemas.openxmlformats.org/drawingml/2006/table">
            <a:tbl>
              <a:tblPr firstRow="1" firstCol="1" bandRow="1">
                <a:tableStyleId>{5C22544A-7EE6-4342-B048-85BDC9FD1C3A}</a:tableStyleId>
              </a:tblPr>
              <a:tblGrid>
                <a:gridCol w="83023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22248">
                  <a:extLst>
                    <a:ext uri="{9D8B030D-6E8A-4147-A177-3AD203B41FA5}">
                      <a16:colId xmlns:a16="http://schemas.microsoft.com/office/drawing/2014/main" val="20002"/>
                    </a:ext>
                  </a:extLst>
                </a:gridCol>
                <a:gridCol w="949960">
                  <a:extLst>
                    <a:ext uri="{9D8B030D-6E8A-4147-A177-3AD203B41FA5}">
                      <a16:colId xmlns:a16="http://schemas.microsoft.com/office/drawing/2014/main" val="20003"/>
                    </a:ext>
                  </a:extLst>
                </a:gridCol>
              </a:tblGrid>
              <a:tr h="0">
                <a:tc>
                  <a:txBody>
                    <a:bodyPr/>
                    <a:lstStyle/>
                    <a:p>
                      <a:pPr marL="0" indent="0" algn="ctr">
                        <a:spcAft>
                          <a:spcPts val="0"/>
                        </a:spcAft>
                      </a:pPr>
                      <a:r>
                        <a:rPr lang="pt-BR" sz="1200" dirty="0">
                          <a:solidFill>
                            <a:schemeClr val="tx1"/>
                          </a:solidFill>
                          <a:effectLst/>
                        </a:rPr>
                        <a:t>Dias de Reposição</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 Acumulada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Intervalo de nº aleatórios</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marL="457200" algn="ctr">
                        <a:spcAft>
                          <a:spcPts val="0"/>
                        </a:spcAft>
                      </a:pPr>
                      <a:r>
                        <a:rPr lang="pt-BR" sz="1200">
                          <a:solidFill>
                            <a:schemeClr val="tx1"/>
                          </a:solidFill>
                          <a:effectLst/>
                        </a:rPr>
                        <a:t>1</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0 a 30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1440">
                <a:tc>
                  <a:txBody>
                    <a:bodyPr/>
                    <a:lstStyle/>
                    <a:p>
                      <a:pPr marL="457200" algn="ctr">
                        <a:spcAft>
                          <a:spcPts val="0"/>
                        </a:spcAft>
                      </a:pPr>
                      <a:r>
                        <a:rPr lang="pt-BR" sz="1200">
                          <a:solidFill>
                            <a:schemeClr val="tx1"/>
                          </a:solidFill>
                          <a:effectLst/>
                        </a:rPr>
                        <a:t>2</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0,40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0,70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31 a 70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457200" algn="ctr">
                        <a:spcAft>
                          <a:spcPts val="0"/>
                        </a:spcAft>
                      </a:pPr>
                      <a:r>
                        <a:rPr lang="pt-BR" sz="1200" dirty="0">
                          <a:solidFill>
                            <a:schemeClr val="tx1"/>
                          </a:solidFill>
                          <a:effectLst/>
                        </a:rPr>
                        <a:t>3</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1,00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71 a 99</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tângulo 9"/>
          <p:cNvSpPr/>
          <p:nvPr/>
        </p:nvSpPr>
        <p:spPr>
          <a:xfrm>
            <a:off x="0" y="2724021"/>
            <a:ext cx="1149674" cy="369332"/>
          </a:xfrm>
          <a:prstGeom prst="rect">
            <a:avLst/>
          </a:prstGeom>
        </p:spPr>
        <p:txBody>
          <a:bodyPr wrap="none">
            <a:spAutoFit/>
          </a:bodyPr>
          <a:lstStyle/>
          <a:p>
            <a:r>
              <a:rPr lang="pt-BR" sz="1800" b="1" dirty="0">
                <a:latin typeface="Courier New" pitchFamily="49" charset="0"/>
                <a:cs typeface="Courier New" pitchFamily="49" charset="0"/>
              </a:rPr>
              <a:t>Solução</a:t>
            </a:r>
            <a:endParaRPr lang="pt-BR" sz="1800" dirty="0">
              <a:latin typeface="Courier New" pitchFamily="49" charset="0"/>
              <a:cs typeface="Courier New" pitchFamily="49" charset="0"/>
            </a:endParaRPr>
          </a:p>
        </p:txBody>
      </p:sp>
      <p:sp>
        <p:nvSpPr>
          <p:cNvPr id="11" name="Retângulo 10"/>
          <p:cNvSpPr/>
          <p:nvPr/>
        </p:nvSpPr>
        <p:spPr>
          <a:xfrm>
            <a:off x="4380003" y="2966034"/>
            <a:ext cx="4728719" cy="1323439"/>
          </a:xfrm>
          <a:prstGeom prst="rect">
            <a:avLst/>
          </a:prstGeom>
        </p:spPr>
        <p:txBody>
          <a:bodyPr wrap="square">
            <a:spAutoFit/>
          </a:bodyPr>
          <a:lstStyle/>
          <a:p>
            <a:r>
              <a:rPr lang="pt-BR" sz="1600" dirty="0">
                <a:latin typeface="Courier New" pitchFamily="49" charset="0"/>
                <a:cs typeface="Courier New" pitchFamily="49" charset="0"/>
              </a:rPr>
              <a:t>Uso diário: 7 unidades</a:t>
            </a:r>
          </a:p>
          <a:p>
            <a:r>
              <a:rPr lang="pt-BR" sz="1600" dirty="0">
                <a:latin typeface="Courier New" pitchFamily="49" charset="0"/>
                <a:cs typeface="Courier New" pitchFamily="49" charset="0"/>
              </a:rPr>
              <a:t>Estoque inicial: 14 unidades</a:t>
            </a:r>
          </a:p>
          <a:p>
            <a:r>
              <a:rPr lang="pt-BR" sz="1600" dirty="0">
                <a:latin typeface="Courier New" pitchFamily="49" charset="0"/>
                <a:cs typeface="Courier New" pitchFamily="49" charset="0"/>
              </a:rPr>
              <a:t>Pedido: menos que 12 unidades em estoque.</a:t>
            </a:r>
          </a:p>
          <a:p>
            <a:r>
              <a:rPr lang="pt-BR" sz="1600" dirty="0">
                <a:latin typeface="Courier New" pitchFamily="49" charset="0"/>
                <a:cs typeface="Courier New" pitchFamily="49" charset="0"/>
              </a:rPr>
              <a:t>Qual o estoque após 7 dias simulados?</a:t>
            </a:r>
          </a:p>
        </p:txBody>
      </p:sp>
      <p:sp>
        <p:nvSpPr>
          <p:cNvPr id="13" name="Retângulo 12"/>
          <p:cNvSpPr/>
          <p:nvPr/>
        </p:nvSpPr>
        <p:spPr>
          <a:xfrm>
            <a:off x="899593" y="3140969"/>
            <a:ext cx="917857"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835696" y="3140968"/>
            <a:ext cx="907843"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761784" y="3140968"/>
            <a:ext cx="927874" cy="1097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374090" y="4984284"/>
            <a:ext cx="724320" cy="161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2123727" y="4984285"/>
            <a:ext cx="838485" cy="1613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2951270" y="4984284"/>
            <a:ext cx="799655" cy="1603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3788787" y="4998902"/>
            <a:ext cx="900196" cy="1623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403649" y="5195227"/>
            <a:ext cx="707546" cy="1374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2123728" y="5195227"/>
            <a:ext cx="816696" cy="1402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2963255" y="5195228"/>
            <a:ext cx="787669" cy="1392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3788787" y="5202764"/>
            <a:ext cx="893116" cy="1385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1403649" y="5363725"/>
            <a:ext cx="707546" cy="1264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2145801" y="5363725"/>
            <a:ext cx="793259" cy="1264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2978434" y="5364358"/>
            <a:ext cx="764925" cy="128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26"/>
          <p:cNvSpPr/>
          <p:nvPr/>
        </p:nvSpPr>
        <p:spPr>
          <a:xfrm>
            <a:off x="3799091" y="5364359"/>
            <a:ext cx="918983" cy="128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4764002" y="5009553"/>
            <a:ext cx="549865" cy="1599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p:cNvSpPr/>
          <p:nvPr/>
        </p:nvSpPr>
        <p:spPr>
          <a:xfrm>
            <a:off x="4765647" y="5202859"/>
            <a:ext cx="539466" cy="1405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4772711" y="5364690"/>
            <a:ext cx="548057" cy="1252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5367190" y="4998902"/>
            <a:ext cx="794371" cy="16096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p:cNvSpPr/>
          <p:nvPr/>
        </p:nvSpPr>
        <p:spPr>
          <a:xfrm>
            <a:off x="5370213" y="5196117"/>
            <a:ext cx="777191" cy="1412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p:cNvSpPr/>
          <p:nvPr/>
        </p:nvSpPr>
        <p:spPr>
          <a:xfrm>
            <a:off x="5385429" y="5351442"/>
            <a:ext cx="790947" cy="127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6201652" y="4994488"/>
            <a:ext cx="677521" cy="1627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6196174" y="5202764"/>
            <a:ext cx="683000" cy="1429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p:cNvSpPr/>
          <p:nvPr/>
        </p:nvSpPr>
        <p:spPr>
          <a:xfrm>
            <a:off x="6209850" y="5364203"/>
            <a:ext cx="661214" cy="1276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p:cNvSpPr/>
          <p:nvPr/>
        </p:nvSpPr>
        <p:spPr>
          <a:xfrm>
            <a:off x="1385409" y="5517232"/>
            <a:ext cx="707546" cy="1107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2127561" y="5517232"/>
            <a:ext cx="793259" cy="1107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p:cNvSpPr/>
          <p:nvPr/>
        </p:nvSpPr>
        <p:spPr>
          <a:xfrm>
            <a:off x="2960194" y="5516366"/>
            <a:ext cx="764925" cy="1121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p:cNvSpPr/>
          <p:nvPr/>
        </p:nvSpPr>
        <p:spPr>
          <a:xfrm>
            <a:off x="3783331" y="5516148"/>
            <a:ext cx="888323" cy="112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Retângulo 42"/>
          <p:cNvSpPr/>
          <p:nvPr/>
        </p:nvSpPr>
        <p:spPr>
          <a:xfrm>
            <a:off x="4754471" y="5517708"/>
            <a:ext cx="548057" cy="1100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p:cNvSpPr/>
          <p:nvPr/>
        </p:nvSpPr>
        <p:spPr>
          <a:xfrm>
            <a:off x="5367189" y="5517297"/>
            <a:ext cx="790947" cy="1106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Retângulo 44"/>
          <p:cNvSpPr/>
          <p:nvPr/>
        </p:nvSpPr>
        <p:spPr>
          <a:xfrm>
            <a:off x="6196172" y="5516385"/>
            <a:ext cx="683001" cy="112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Retângulo 45"/>
          <p:cNvSpPr/>
          <p:nvPr/>
        </p:nvSpPr>
        <p:spPr>
          <a:xfrm>
            <a:off x="1403648" y="5703976"/>
            <a:ext cx="707546" cy="92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Retângulo 46"/>
          <p:cNvSpPr/>
          <p:nvPr/>
        </p:nvSpPr>
        <p:spPr>
          <a:xfrm>
            <a:off x="2105377" y="5703976"/>
            <a:ext cx="793259" cy="92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Retângulo 47"/>
          <p:cNvSpPr/>
          <p:nvPr/>
        </p:nvSpPr>
        <p:spPr>
          <a:xfrm>
            <a:off x="2938010" y="5703975"/>
            <a:ext cx="764925" cy="936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Retângulo 48"/>
          <p:cNvSpPr/>
          <p:nvPr/>
        </p:nvSpPr>
        <p:spPr>
          <a:xfrm>
            <a:off x="3761147" y="5720132"/>
            <a:ext cx="888323" cy="923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Retângulo 49"/>
          <p:cNvSpPr/>
          <p:nvPr/>
        </p:nvSpPr>
        <p:spPr>
          <a:xfrm>
            <a:off x="4730205" y="5708638"/>
            <a:ext cx="550366" cy="912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Retângulo 50"/>
          <p:cNvSpPr/>
          <p:nvPr/>
        </p:nvSpPr>
        <p:spPr>
          <a:xfrm>
            <a:off x="5345005" y="5694364"/>
            <a:ext cx="790947" cy="932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Retângulo 51"/>
          <p:cNvSpPr/>
          <p:nvPr/>
        </p:nvSpPr>
        <p:spPr>
          <a:xfrm>
            <a:off x="6171438" y="5695863"/>
            <a:ext cx="670819" cy="950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Retângulo 52"/>
          <p:cNvSpPr/>
          <p:nvPr/>
        </p:nvSpPr>
        <p:spPr>
          <a:xfrm>
            <a:off x="1392035" y="5898533"/>
            <a:ext cx="707546" cy="733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Retângulo 53"/>
          <p:cNvSpPr/>
          <p:nvPr/>
        </p:nvSpPr>
        <p:spPr>
          <a:xfrm>
            <a:off x="2134187" y="5898533"/>
            <a:ext cx="793259" cy="733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Retângulo 54"/>
          <p:cNvSpPr/>
          <p:nvPr/>
        </p:nvSpPr>
        <p:spPr>
          <a:xfrm>
            <a:off x="2966820" y="5896281"/>
            <a:ext cx="764925" cy="743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3789957" y="5914789"/>
            <a:ext cx="888323" cy="733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4744341" y="5905799"/>
            <a:ext cx="574732" cy="724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Retângulo 57"/>
          <p:cNvSpPr/>
          <p:nvPr/>
        </p:nvSpPr>
        <p:spPr>
          <a:xfrm>
            <a:off x="5373815" y="5887355"/>
            <a:ext cx="790947" cy="740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Retângulo 58"/>
          <p:cNvSpPr/>
          <p:nvPr/>
        </p:nvSpPr>
        <p:spPr>
          <a:xfrm>
            <a:off x="6203010" y="5896280"/>
            <a:ext cx="684008" cy="7492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59"/>
          <p:cNvSpPr/>
          <p:nvPr/>
        </p:nvSpPr>
        <p:spPr>
          <a:xfrm>
            <a:off x="1381990" y="6093296"/>
            <a:ext cx="707546" cy="54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Retângulo 60"/>
          <p:cNvSpPr/>
          <p:nvPr/>
        </p:nvSpPr>
        <p:spPr>
          <a:xfrm>
            <a:off x="2124142" y="6093296"/>
            <a:ext cx="793259" cy="523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p:cNvSpPr/>
          <p:nvPr/>
        </p:nvSpPr>
        <p:spPr>
          <a:xfrm>
            <a:off x="2956775" y="6090524"/>
            <a:ext cx="764925" cy="5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Retângulo 62"/>
          <p:cNvSpPr/>
          <p:nvPr/>
        </p:nvSpPr>
        <p:spPr>
          <a:xfrm>
            <a:off x="3779912" y="6109577"/>
            <a:ext cx="888323" cy="523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Retângulo 63"/>
          <p:cNvSpPr/>
          <p:nvPr/>
        </p:nvSpPr>
        <p:spPr>
          <a:xfrm>
            <a:off x="4734296" y="6101042"/>
            <a:ext cx="574732" cy="5175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Retângulo 64"/>
          <p:cNvSpPr/>
          <p:nvPr/>
        </p:nvSpPr>
        <p:spPr>
          <a:xfrm>
            <a:off x="5363770" y="6081756"/>
            <a:ext cx="790947" cy="528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Retângulo 65"/>
          <p:cNvSpPr/>
          <p:nvPr/>
        </p:nvSpPr>
        <p:spPr>
          <a:xfrm>
            <a:off x="6195799" y="6075647"/>
            <a:ext cx="699804" cy="573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67"/>
          <p:cNvSpPr/>
          <p:nvPr/>
        </p:nvSpPr>
        <p:spPr>
          <a:xfrm>
            <a:off x="6901755" y="5009553"/>
            <a:ext cx="831893" cy="1590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68"/>
          <p:cNvSpPr/>
          <p:nvPr/>
        </p:nvSpPr>
        <p:spPr>
          <a:xfrm>
            <a:off x="6887019" y="5202764"/>
            <a:ext cx="850708" cy="1407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0" name="Retângulo 69"/>
          <p:cNvSpPr/>
          <p:nvPr/>
        </p:nvSpPr>
        <p:spPr>
          <a:xfrm>
            <a:off x="6880393" y="5373882"/>
            <a:ext cx="842599" cy="1242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Retângulo 70"/>
          <p:cNvSpPr/>
          <p:nvPr/>
        </p:nvSpPr>
        <p:spPr>
          <a:xfrm>
            <a:off x="6887020" y="5517906"/>
            <a:ext cx="842862" cy="1097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Retângulo 71"/>
          <p:cNvSpPr/>
          <p:nvPr/>
        </p:nvSpPr>
        <p:spPr>
          <a:xfrm>
            <a:off x="6864838" y="5703974"/>
            <a:ext cx="842861" cy="912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Retângulo 72"/>
          <p:cNvSpPr/>
          <p:nvPr/>
        </p:nvSpPr>
        <p:spPr>
          <a:xfrm>
            <a:off x="6901756" y="5927740"/>
            <a:ext cx="847048" cy="62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Retângulo 73"/>
          <p:cNvSpPr/>
          <p:nvPr/>
        </p:nvSpPr>
        <p:spPr>
          <a:xfrm>
            <a:off x="6901757" y="6102578"/>
            <a:ext cx="809622" cy="5064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Retângulo 74"/>
          <p:cNvSpPr/>
          <p:nvPr/>
        </p:nvSpPr>
        <p:spPr>
          <a:xfrm>
            <a:off x="7748382" y="5009553"/>
            <a:ext cx="774339" cy="1605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6" name="Retângulo 75"/>
          <p:cNvSpPr/>
          <p:nvPr/>
        </p:nvSpPr>
        <p:spPr>
          <a:xfrm>
            <a:off x="7758846" y="5188718"/>
            <a:ext cx="778610" cy="1436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Retângulo 76"/>
          <p:cNvSpPr/>
          <p:nvPr/>
        </p:nvSpPr>
        <p:spPr>
          <a:xfrm>
            <a:off x="7758847" y="5374474"/>
            <a:ext cx="763875" cy="1257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8" name="Retângulo 77"/>
          <p:cNvSpPr/>
          <p:nvPr/>
        </p:nvSpPr>
        <p:spPr>
          <a:xfrm>
            <a:off x="7752461" y="5516904"/>
            <a:ext cx="770261" cy="1112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9" name="Retângulo 78"/>
          <p:cNvSpPr/>
          <p:nvPr/>
        </p:nvSpPr>
        <p:spPr>
          <a:xfrm>
            <a:off x="7732714" y="5710794"/>
            <a:ext cx="767825" cy="92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Retângulo 79"/>
          <p:cNvSpPr/>
          <p:nvPr/>
        </p:nvSpPr>
        <p:spPr>
          <a:xfrm>
            <a:off x="7756595" y="5905730"/>
            <a:ext cx="766128" cy="73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tângulo 80"/>
          <p:cNvSpPr/>
          <p:nvPr/>
        </p:nvSpPr>
        <p:spPr>
          <a:xfrm>
            <a:off x="7758848" y="6100281"/>
            <a:ext cx="763875" cy="523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387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fill="hold"/>
                                        <p:tgtEl>
                                          <p:spTgt spid="22"/>
                                        </p:tgtEl>
                                        <p:attrNameLst>
                                          <p:attrName>ppt_x</p:attrName>
                                        </p:attrNameLst>
                                      </p:cBhvr>
                                      <p:tavLst>
                                        <p:tav tm="0">
                                          <p:val>
                                            <p:strVal val="#ppt_x"/>
                                          </p:val>
                                        </p:tav>
                                        <p:tav tm="100000">
                                          <p:val>
                                            <p:strVal val="#ppt_x"/>
                                          </p:val>
                                        </p:tav>
                                      </p:tavLst>
                                    </p:anim>
                                    <p:anim calcmode="lin" valueType="num">
                                      <p:cBhvr additive="base">
                                        <p:cTn id="94" dur="500" fill="hold"/>
                                        <p:tgtEl>
                                          <p:spTgt spid="2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1"/>
                                        </p:tgtEl>
                                        <p:attrNameLst>
                                          <p:attrName>style.visibility</p:attrName>
                                        </p:attrNameLst>
                                      </p:cBhvr>
                                      <p:to>
                                        <p:strVal val="visible"/>
                                      </p:to>
                                    </p:set>
                                    <p:anim calcmode="lin" valueType="num">
                                      <p:cBhvr additive="base">
                                        <p:cTn id="105" dur="500" fill="hold"/>
                                        <p:tgtEl>
                                          <p:spTgt spid="31"/>
                                        </p:tgtEl>
                                        <p:attrNameLst>
                                          <p:attrName>ppt_x</p:attrName>
                                        </p:attrNameLst>
                                      </p:cBhvr>
                                      <p:tavLst>
                                        <p:tav tm="0">
                                          <p:val>
                                            <p:strVal val="#ppt_x"/>
                                          </p:val>
                                        </p:tav>
                                        <p:tav tm="100000">
                                          <p:val>
                                            <p:strVal val="#ppt_x"/>
                                          </p:val>
                                        </p:tav>
                                      </p:tavLst>
                                    </p:anim>
                                    <p:anim calcmode="lin" valueType="num">
                                      <p:cBhvr additive="base">
                                        <p:cTn id="106" dur="500" fill="hold"/>
                                        <p:tgtEl>
                                          <p:spTgt spid="3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ppt_x"/>
                                          </p:val>
                                        </p:tav>
                                        <p:tav tm="100000">
                                          <p:val>
                                            <p:strVal val="#ppt_x"/>
                                          </p:val>
                                        </p:tav>
                                      </p:tavLst>
                                    </p:anim>
                                    <p:anim calcmode="lin" valueType="num">
                                      <p:cBhvr additive="base">
                                        <p:cTn id="122" dur="500" fill="hold"/>
                                        <p:tgtEl>
                                          <p:spTgt spid="3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500" fill="hold"/>
                                        <p:tgtEl>
                                          <p:spTgt spid="37"/>
                                        </p:tgtEl>
                                        <p:attrNameLst>
                                          <p:attrName>ppt_x</p:attrName>
                                        </p:attrNameLst>
                                      </p:cBhvr>
                                      <p:tavLst>
                                        <p:tav tm="0">
                                          <p:val>
                                            <p:strVal val="#ppt_x"/>
                                          </p:val>
                                        </p:tav>
                                        <p:tav tm="100000">
                                          <p:val>
                                            <p:strVal val="#ppt_x"/>
                                          </p:val>
                                        </p:tav>
                                      </p:tavLst>
                                    </p:anim>
                                    <p:anim calcmode="lin" valueType="num">
                                      <p:cBhvr additive="base">
                                        <p:cTn id="126" dur="500" fill="hold"/>
                                        <p:tgtEl>
                                          <p:spTgt spid="37"/>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 calcmode="lin" valueType="num">
                                      <p:cBhvr additive="base">
                                        <p:cTn id="129" dur="500" fill="hold"/>
                                        <p:tgtEl>
                                          <p:spTgt spid="35"/>
                                        </p:tgtEl>
                                        <p:attrNameLst>
                                          <p:attrName>ppt_x</p:attrName>
                                        </p:attrNameLst>
                                      </p:cBhvr>
                                      <p:tavLst>
                                        <p:tav tm="0">
                                          <p:val>
                                            <p:strVal val="#ppt_x"/>
                                          </p:val>
                                        </p:tav>
                                        <p:tav tm="100000">
                                          <p:val>
                                            <p:strVal val="#ppt_x"/>
                                          </p:val>
                                        </p:tav>
                                      </p:tavLst>
                                    </p:anim>
                                    <p:anim calcmode="lin" valueType="num">
                                      <p:cBhvr additive="base">
                                        <p:cTn id="130" dur="500" fill="hold"/>
                                        <p:tgtEl>
                                          <p:spTgt spid="3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additive="base">
                                        <p:cTn id="133" dur="500" fill="hold"/>
                                        <p:tgtEl>
                                          <p:spTgt spid="36"/>
                                        </p:tgtEl>
                                        <p:attrNameLst>
                                          <p:attrName>ppt_x</p:attrName>
                                        </p:attrNameLst>
                                      </p:cBhvr>
                                      <p:tavLst>
                                        <p:tav tm="0">
                                          <p:val>
                                            <p:strVal val="#ppt_x"/>
                                          </p:val>
                                        </p:tav>
                                        <p:tav tm="100000">
                                          <p:val>
                                            <p:strVal val="#ppt_x"/>
                                          </p:val>
                                        </p:tav>
                                      </p:tavLst>
                                    </p:anim>
                                    <p:anim calcmode="lin" valueType="num">
                                      <p:cBhvr additive="base">
                                        <p:cTn id="134" dur="500" fill="hold"/>
                                        <p:tgtEl>
                                          <p:spTgt spid="3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additive="base">
                                        <p:cTn id="137" dur="500" fill="hold"/>
                                        <p:tgtEl>
                                          <p:spTgt spid="39"/>
                                        </p:tgtEl>
                                        <p:attrNameLst>
                                          <p:attrName>ppt_x</p:attrName>
                                        </p:attrNameLst>
                                      </p:cBhvr>
                                      <p:tavLst>
                                        <p:tav tm="0">
                                          <p:val>
                                            <p:strVal val="#ppt_x"/>
                                          </p:val>
                                        </p:tav>
                                        <p:tav tm="100000">
                                          <p:val>
                                            <p:strVal val="#ppt_x"/>
                                          </p:val>
                                        </p:tav>
                                      </p:tavLst>
                                    </p:anim>
                                    <p:anim calcmode="lin" valueType="num">
                                      <p:cBhvr additive="base">
                                        <p:cTn id="138" dur="500" fill="hold"/>
                                        <p:tgtEl>
                                          <p:spTgt spid="39"/>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additive="base">
                                        <p:cTn id="141" dur="500" fill="hold"/>
                                        <p:tgtEl>
                                          <p:spTgt spid="40"/>
                                        </p:tgtEl>
                                        <p:attrNameLst>
                                          <p:attrName>ppt_x</p:attrName>
                                        </p:attrNameLst>
                                      </p:cBhvr>
                                      <p:tavLst>
                                        <p:tav tm="0">
                                          <p:val>
                                            <p:strVal val="#ppt_x"/>
                                          </p:val>
                                        </p:tav>
                                        <p:tav tm="100000">
                                          <p:val>
                                            <p:strVal val="#ppt_x"/>
                                          </p:val>
                                        </p:tav>
                                      </p:tavLst>
                                    </p:anim>
                                    <p:anim calcmode="lin" valueType="num">
                                      <p:cBhvr additive="base">
                                        <p:cTn id="142" dur="500" fill="hold"/>
                                        <p:tgtEl>
                                          <p:spTgt spid="40"/>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additive="base">
                                        <p:cTn id="145" dur="500" fill="hold"/>
                                        <p:tgtEl>
                                          <p:spTgt spid="41"/>
                                        </p:tgtEl>
                                        <p:attrNameLst>
                                          <p:attrName>ppt_x</p:attrName>
                                        </p:attrNameLst>
                                      </p:cBhvr>
                                      <p:tavLst>
                                        <p:tav tm="0">
                                          <p:val>
                                            <p:strVal val="#ppt_x"/>
                                          </p:val>
                                        </p:tav>
                                        <p:tav tm="100000">
                                          <p:val>
                                            <p:strVal val="#ppt_x"/>
                                          </p:val>
                                        </p:tav>
                                      </p:tavLst>
                                    </p:anim>
                                    <p:anim calcmode="lin" valueType="num">
                                      <p:cBhvr additive="base">
                                        <p:cTn id="146" dur="500" fill="hold"/>
                                        <p:tgtEl>
                                          <p:spTgt spid="41"/>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additive="base">
                                        <p:cTn id="149" dur="500" fill="hold"/>
                                        <p:tgtEl>
                                          <p:spTgt spid="42"/>
                                        </p:tgtEl>
                                        <p:attrNameLst>
                                          <p:attrName>ppt_x</p:attrName>
                                        </p:attrNameLst>
                                      </p:cBhvr>
                                      <p:tavLst>
                                        <p:tav tm="0">
                                          <p:val>
                                            <p:strVal val="#ppt_x"/>
                                          </p:val>
                                        </p:tav>
                                        <p:tav tm="100000">
                                          <p:val>
                                            <p:strVal val="#ppt_x"/>
                                          </p:val>
                                        </p:tav>
                                      </p:tavLst>
                                    </p:anim>
                                    <p:anim calcmode="lin" valueType="num">
                                      <p:cBhvr additive="base">
                                        <p:cTn id="150" dur="500" fill="hold"/>
                                        <p:tgtEl>
                                          <p:spTgt spid="42"/>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 calcmode="lin" valueType="num">
                                      <p:cBhvr additive="base">
                                        <p:cTn id="153" dur="500" fill="hold"/>
                                        <p:tgtEl>
                                          <p:spTgt spid="43"/>
                                        </p:tgtEl>
                                        <p:attrNameLst>
                                          <p:attrName>ppt_x</p:attrName>
                                        </p:attrNameLst>
                                      </p:cBhvr>
                                      <p:tavLst>
                                        <p:tav tm="0">
                                          <p:val>
                                            <p:strVal val="#ppt_x"/>
                                          </p:val>
                                        </p:tav>
                                        <p:tav tm="100000">
                                          <p:val>
                                            <p:strVal val="#ppt_x"/>
                                          </p:val>
                                        </p:tav>
                                      </p:tavLst>
                                    </p:anim>
                                    <p:anim calcmode="lin" valueType="num">
                                      <p:cBhvr additive="base">
                                        <p:cTn id="154" dur="500" fill="hold"/>
                                        <p:tgtEl>
                                          <p:spTgt spid="43"/>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additive="base">
                                        <p:cTn id="157" dur="500" fill="hold"/>
                                        <p:tgtEl>
                                          <p:spTgt spid="44"/>
                                        </p:tgtEl>
                                        <p:attrNameLst>
                                          <p:attrName>ppt_x</p:attrName>
                                        </p:attrNameLst>
                                      </p:cBhvr>
                                      <p:tavLst>
                                        <p:tav tm="0">
                                          <p:val>
                                            <p:strVal val="#ppt_x"/>
                                          </p:val>
                                        </p:tav>
                                        <p:tav tm="100000">
                                          <p:val>
                                            <p:strVal val="#ppt_x"/>
                                          </p:val>
                                        </p:tav>
                                      </p:tavLst>
                                    </p:anim>
                                    <p:anim calcmode="lin" valueType="num">
                                      <p:cBhvr additive="base">
                                        <p:cTn id="158" dur="500" fill="hold"/>
                                        <p:tgtEl>
                                          <p:spTgt spid="44"/>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 calcmode="lin" valueType="num">
                                      <p:cBhvr additive="base">
                                        <p:cTn id="161" dur="500" fill="hold"/>
                                        <p:tgtEl>
                                          <p:spTgt spid="45"/>
                                        </p:tgtEl>
                                        <p:attrNameLst>
                                          <p:attrName>ppt_x</p:attrName>
                                        </p:attrNameLst>
                                      </p:cBhvr>
                                      <p:tavLst>
                                        <p:tav tm="0">
                                          <p:val>
                                            <p:strVal val="#ppt_x"/>
                                          </p:val>
                                        </p:tav>
                                        <p:tav tm="100000">
                                          <p:val>
                                            <p:strVal val="#ppt_x"/>
                                          </p:val>
                                        </p:tav>
                                      </p:tavLst>
                                    </p:anim>
                                    <p:anim calcmode="lin" valueType="num">
                                      <p:cBhvr additive="base">
                                        <p:cTn id="162" dur="500" fill="hold"/>
                                        <p:tgtEl>
                                          <p:spTgt spid="4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46"/>
                                        </p:tgtEl>
                                        <p:attrNameLst>
                                          <p:attrName>style.visibility</p:attrName>
                                        </p:attrNameLst>
                                      </p:cBhvr>
                                      <p:to>
                                        <p:strVal val="visible"/>
                                      </p:to>
                                    </p:set>
                                    <p:anim calcmode="lin" valueType="num">
                                      <p:cBhvr additive="base">
                                        <p:cTn id="165" dur="500" fill="hold"/>
                                        <p:tgtEl>
                                          <p:spTgt spid="46"/>
                                        </p:tgtEl>
                                        <p:attrNameLst>
                                          <p:attrName>ppt_x</p:attrName>
                                        </p:attrNameLst>
                                      </p:cBhvr>
                                      <p:tavLst>
                                        <p:tav tm="0">
                                          <p:val>
                                            <p:strVal val="#ppt_x"/>
                                          </p:val>
                                        </p:tav>
                                        <p:tav tm="100000">
                                          <p:val>
                                            <p:strVal val="#ppt_x"/>
                                          </p:val>
                                        </p:tav>
                                      </p:tavLst>
                                    </p:anim>
                                    <p:anim calcmode="lin" valueType="num">
                                      <p:cBhvr additive="base">
                                        <p:cTn id="166" dur="500" fill="hold"/>
                                        <p:tgtEl>
                                          <p:spTgt spid="4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47"/>
                                        </p:tgtEl>
                                        <p:attrNameLst>
                                          <p:attrName>style.visibility</p:attrName>
                                        </p:attrNameLst>
                                      </p:cBhvr>
                                      <p:to>
                                        <p:strVal val="visible"/>
                                      </p:to>
                                    </p:set>
                                    <p:anim calcmode="lin" valueType="num">
                                      <p:cBhvr additive="base">
                                        <p:cTn id="169" dur="500" fill="hold"/>
                                        <p:tgtEl>
                                          <p:spTgt spid="47"/>
                                        </p:tgtEl>
                                        <p:attrNameLst>
                                          <p:attrName>ppt_x</p:attrName>
                                        </p:attrNameLst>
                                      </p:cBhvr>
                                      <p:tavLst>
                                        <p:tav tm="0">
                                          <p:val>
                                            <p:strVal val="#ppt_x"/>
                                          </p:val>
                                        </p:tav>
                                        <p:tav tm="100000">
                                          <p:val>
                                            <p:strVal val="#ppt_x"/>
                                          </p:val>
                                        </p:tav>
                                      </p:tavLst>
                                    </p:anim>
                                    <p:anim calcmode="lin" valueType="num">
                                      <p:cBhvr additive="base">
                                        <p:cTn id="170" dur="500" fill="hold"/>
                                        <p:tgtEl>
                                          <p:spTgt spid="47"/>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48"/>
                                        </p:tgtEl>
                                        <p:attrNameLst>
                                          <p:attrName>style.visibility</p:attrName>
                                        </p:attrNameLst>
                                      </p:cBhvr>
                                      <p:to>
                                        <p:strVal val="visible"/>
                                      </p:to>
                                    </p:set>
                                    <p:anim calcmode="lin" valueType="num">
                                      <p:cBhvr additive="base">
                                        <p:cTn id="173" dur="500" fill="hold"/>
                                        <p:tgtEl>
                                          <p:spTgt spid="48"/>
                                        </p:tgtEl>
                                        <p:attrNameLst>
                                          <p:attrName>ppt_x</p:attrName>
                                        </p:attrNameLst>
                                      </p:cBhvr>
                                      <p:tavLst>
                                        <p:tav tm="0">
                                          <p:val>
                                            <p:strVal val="#ppt_x"/>
                                          </p:val>
                                        </p:tav>
                                        <p:tav tm="100000">
                                          <p:val>
                                            <p:strVal val="#ppt_x"/>
                                          </p:val>
                                        </p:tav>
                                      </p:tavLst>
                                    </p:anim>
                                    <p:anim calcmode="lin" valueType="num">
                                      <p:cBhvr additive="base">
                                        <p:cTn id="174" dur="500" fill="hold"/>
                                        <p:tgtEl>
                                          <p:spTgt spid="48"/>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49"/>
                                        </p:tgtEl>
                                        <p:attrNameLst>
                                          <p:attrName>style.visibility</p:attrName>
                                        </p:attrNameLst>
                                      </p:cBhvr>
                                      <p:to>
                                        <p:strVal val="visible"/>
                                      </p:to>
                                    </p:set>
                                    <p:anim calcmode="lin" valueType="num">
                                      <p:cBhvr additive="base">
                                        <p:cTn id="177" dur="500" fill="hold"/>
                                        <p:tgtEl>
                                          <p:spTgt spid="49"/>
                                        </p:tgtEl>
                                        <p:attrNameLst>
                                          <p:attrName>ppt_x</p:attrName>
                                        </p:attrNameLst>
                                      </p:cBhvr>
                                      <p:tavLst>
                                        <p:tav tm="0">
                                          <p:val>
                                            <p:strVal val="#ppt_x"/>
                                          </p:val>
                                        </p:tav>
                                        <p:tav tm="100000">
                                          <p:val>
                                            <p:strVal val="#ppt_x"/>
                                          </p:val>
                                        </p:tav>
                                      </p:tavLst>
                                    </p:anim>
                                    <p:anim calcmode="lin" valueType="num">
                                      <p:cBhvr additive="base">
                                        <p:cTn id="178" dur="500" fill="hold"/>
                                        <p:tgtEl>
                                          <p:spTgt spid="49"/>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additive="base">
                                        <p:cTn id="181" dur="500" fill="hold"/>
                                        <p:tgtEl>
                                          <p:spTgt spid="50"/>
                                        </p:tgtEl>
                                        <p:attrNameLst>
                                          <p:attrName>ppt_x</p:attrName>
                                        </p:attrNameLst>
                                      </p:cBhvr>
                                      <p:tavLst>
                                        <p:tav tm="0">
                                          <p:val>
                                            <p:strVal val="#ppt_x"/>
                                          </p:val>
                                        </p:tav>
                                        <p:tav tm="100000">
                                          <p:val>
                                            <p:strVal val="#ppt_x"/>
                                          </p:val>
                                        </p:tav>
                                      </p:tavLst>
                                    </p:anim>
                                    <p:anim calcmode="lin" valueType="num">
                                      <p:cBhvr additive="base">
                                        <p:cTn id="182" dur="500" fill="hold"/>
                                        <p:tgtEl>
                                          <p:spTgt spid="50"/>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51"/>
                                        </p:tgtEl>
                                        <p:attrNameLst>
                                          <p:attrName>style.visibility</p:attrName>
                                        </p:attrNameLst>
                                      </p:cBhvr>
                                      <p:to>
                                        <p:strVal val="visible"/>
                                      </p:to>
                                    </p:set>
                                    <p:anim calcmode="lin" valueType="num">
                                      <p:cBhvr additive="base">
                                        <p:cTn id="185" dur="500" fill="hold"/>
                                        <p:tgtEl>
                                          <p:spTgt spid="51"/>
                                        </p:tgtEl>
                                        <p:attrNameLst>
                                          <p:attrName>ppt_x</p:attrName>
                                        </p:attrNameLst>
                                      </p:cBhvr>
                                      <p:tavLst>
                                        <p:tav tm="0">
                                          <p:val>
                                            <p:strVal val="#ppt_x"/>
                                          </p:val>
                                        </p:tav>
                                        <p:tav tm="100000">
                                          <p:val>
                                            <p:strVal val="#ppt_x"/>
                                          </p:val>
                                        </p:tav>
                                      </p:tavLst>
                                    </p:anim>
                                    <p:anim calcmode="lin" valueType="num">
                                      <p:cBhvr additive="base">
                                        <p:cTn id="186" dur="500" fill="hold"/>
                                        <p:tgtEl>
                                          <p:spTgt spid="51"/>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52"/>
                                        </p:tgtEl>
                                        <p:attrNameLst>
                                          <p:attrName>style.visibility</p:attrName>
                                        </p:attrNameLst>
                                      </p:cBhvr>
                                      <p:to>
                                        <p:strVal val="visible"/>
                                      </p:to>
                                    </p:set>
                                    <p:anim calcmode="lin" valueType="num">
                                      <p:cBhvr additive="base">
                                        <p:cTn id="189" dur="500" fill="hold"/>
                                        <p:tgtEl>
                                          <p:spTgt spid="52"/>
                                        </p:tgtEl>
                                        <p:attrNameLst>
                                          <p:attrName>ppt_x</p:attrName>
                                        </p:attrNameLst>
                                      </p:cBhvr>
                                      <p:tavLst>
                                        <p:tav tm="0">
                                          <p:val>
                                            <p:strVal val="#ppt_x"/>
                                          </p:val>
                                        </p:tav>
                                        <p:tav tm="100000">
                                          <p:val>
                                            <p:strVal val="#ppt_x"/>
                                          </p:val>
                                        </p:tav>
                                      </p:tavLst>
                                    </p:anim>
                                    <p:anim calcmode="lin" valueType="num">
                                      <p:cBhvr additive="base">
                                        <p:cTn id="190" dur="500" fill="hold"/>
                                        <p:tgtEl>
                                          <p:spTgt spid="52"/>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53"/>
                                        </p:tgtEl>
                                        <p:attrNameLst>
                                          <p:attrName>style.visibility</p:attrName>
                                        </p:attrNameLst>
                                      </p:cBhvr>
                                      <p:to>
                                        <p:strVal val="visible"/>
                                      </p:to>
                                    </p:set>
                                    <p:anim calcmode="lin" valueType="num">
                                      <p:cBhvr additive="base">
                                        <p:cTn id="193" dur="500" fill="hold"/>
                                        <p:tgtEl>
                                          <p:spTgt spid="53"/>
                                        </p:tgtEl>
                                        <p:attrNameLst>
                                          <p:attrName>ppt_x</p:attrName>
                                        </p:attrNameLst>
                                      </p:cBhvr>
                                      <p:tavLst>
                                        <p:tav tm="0">
                                          <p:val>
                                            <p:strVal val="#ppt_x"/>
                                          </p:val>
                                        </p:tav>
                                        <p:tav tm="100000">
                                          <p:val>
                                            <p:strVal val="#ppt_x"/>
                                          </p:val>
                                        </p:tav>
                                      </p:tavLst>
                                    </p:anim>
                                    <p:anim calcmode="lin" valueType="num">
                                      <p:cBhvr additive="base">
                                        <p:cTn id="194" dur="500" fill="hold"/>
                                        <p:tgtEl>
                                          <p:spTgt spid="53"/>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additive="base">
                                        <p:cTn id="197" dur="500" fill="hold"/>
                                        <p:tgtEl>
                                          <p:spTgt spid="54"/>
                                        </p:tgtEl>
                                        <p:attrNameLst>
                                          <p:attrName>ppt_x</p:attrName>
                                        </p:attrNameLst>
                                      </p:cBhvr>
                                      <p:tavLst>
                                        <p:tav tm="0">
                                          <p:val>
                                            <p:strVal val="#ppt_x"/>
                                          </p:val>
                                        </p:tav>
                                        <p:tav tm="100000">
                                          <p:val>
                                            <p:strVal val="#ppt_x"/>
                                          </p:val>
                                        </p:tav>
                                      </p:tavLst>
                                    </p:anim>
                                    <p:anim calcmode="lin" valueType="num">
                                      <p:cBhvr additive="base">
                                        <p:cTn id="198" dur="500" fill="hold"/>
                                        <p:tgtEl>
                                          <p:spTgt spid="54"/>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55"/>
                                        </p:tgtEl>
                                        <p:attrNameLst>
                                          <p:attrName>style.visibility</p:attrName>
                                        </p:attrNameLst>
                                      </p:cBhvr>
                                      <p:to>
                                        <p:strVal val="visible"/>
                                      </p:to>
                                    </p:set>
                                    <p:anim calcmode="lin" valueType="num">
                                      <p:cBhvr additive="base">
                                        <p:cTn id="201" dur="500" fill="hold"/>
                                        <p:tgtEl>
                                          <p:spTgt spid="55"/>
                                        </p:tgtEl>
                                        <p:attrNameLst>
                                          <p:attrName>ppt_x</p:attrName>
                                        </p:attrNameLst>
                                      </p:cBhvr>
                                      <p:tavLst>
                                        <p:tav tm="0">
                                          <p:val>
                                            <p:strVal val="#ppt_x"/>
                                          </p:val>
                                        </p:tav>
                                        <p:tav tm="100000">
                                          <p:val>
                                            <p:strVal val="#ppt_x"/>
                                          </p:val>
                                        </p:tav>
                                      </p:tavLst>
                                    </p:anim>
                                    <p:anim calcmode="lin" valueType="num">
                                      <p:cBhvr additive="base">
                                        <p:cTn id="202" dur="500" fill="hold"/>
                                        <p:tgtEl>
                                          <p:spTgt spid="55"/>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6"/>
                                        </p:tgtEl>
                                        <p:attrNameLst>
                                          <p:attrName>style.visibility</p:attrName>
                                        </p:attrNameLst>
                                      </p:cBhvr>
                                      <p:to>
                                        <p:strVal val="visible"/>
                                      </p:to>
                                    </p:set>
                                    <p:anim calcmode="lin" valueType="num">
                                      <p:cBhvr additive="base">
                                        <p:cTn id="205" dur="500" fill="hold"/>
                                        <p:tgtEl>
                                          <p:spTgt spid="56"/>
                                        </p:tgtEl>
                                        <p:attrNameLst>
                                          <p:attrName>ppt_x</p:attrName>
                                        </p:attrNameLst>
                                      </p:cBhvr>
                                      <p:tavLst>
                                        <p:tav tm="0">
                                          <p:val>
                                            <p:strVal val="#ppt_x"/>
                                          </p:val>
                                        </p:tav>
                                        <p:tav tm="100000">
                                          <p:val>
                                            <p:strVal val="#ppt_x"/>
                                          </p:val>
                                        </p:tav>
                                      </p:tavLst>
                                    </p:anim>
                                    <p:anim calcmode="lin" valueType="num">
                                      <p:cBhvr additive="base">
                                        <p:cTn id="206" dur="500" fill="hold"/>
                                        <p:tgtEl>
                                          <p:spTgt spid="56"/>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57"/>
                                        </p:tgtEl>
                                        <p:attrNameLst>
                                          <p:attrName>style.visibility</p:attrName>
                                        </p:attrNameLst>
                                      </p:cBhvr>
                                      <p:to>
                                        <p:strVal val="visible"/>
                                      </p:to>
                                    </p:set>
                                    <p:anim calcmode="lin" valueType="num">
                                      <p:cBhvr additive="base">
                                        <p:cTn id="209" dur="500" fill="hold"/>
                                        <p:tgtEl>
                                          <p:spTgt spid="57"/>
                                        </p:tgtEl>
                                        <p:attrNameLst>
                                          <p:attrName>ppt_x</p:attrName>
                                        </p:attrNameLst>
                                      </p:cBhvr>
                                      <p:tavLst>
                                        <p:tav tm="0">
                                          <p:val>
                                            <p:strVal val="#ppt_x"/>
                                          </p:val>
                                        </p:tav>
                                        <p:tav tm="100000">
                                          <p:val>
                                            <p:strVal val="#ppt_x"/>
                                          </p:val>
                                        </p:tav>
                                      </p:tavLst>
                                    </p:anim>
                                    <p:anim calcmode="lin" valueType="num">
                                      <p:cBhvr additive="base">
                                        <p:cTn id="210" dur="500" fill="hold"/>
                                        <p:tgtEl>
                                          <p:spTgt spid="57"/>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58"/>
                                        </p:tgtEl>
                                        <p:attrNameLst>
                                          <p:attrName>style.visibility</p:attrName>
                                        </p:attrNameLst>
                                      </p:cBhvr>
                                      <p:to>
                                        <p:strVal val="visible"/>
                                      </p:to>
                                    </p:set>
                                    <p:anim calcmode="lin" valueType="num">
                                      <p:cBhvr additive="base">
                                        <p:cTn id="213" dur="500" fill="hold"/>
                                        <p:tgtEl>
                                          <p:spTgt spid="58"/>
                                        </p:tgtEl>
                                        <p:attrNameLst>
                                          <p:attrName>ppt_x</p:attrName>
                                        </p:attrNameLst>
                                      </p:cBhvr>
                                      <p:tavLst>
                                        <p:tav tm="0">
                                          <p:val>
                                            <p:strVal val="#ppt_x"/>
                                          </p:val>
                                        </p:tav>
                                        <p:tav tm="100000">
                                          <p:val>
                                            <p:strVal val="#ppt_x"/>
                                          </p:val>
                                        </p:tav>
                                      </p:tavLst>
                                    </p:anim>
                                    <p:anim calcmode="lin" valueType="num">
                                      <p:cBhvr additive="base">
                                        <p:cTn id="214" dur="500" fill="hold"/>
                                        <p:tgtEl>
                                          <p:spTgt spid="58"/>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59"/>
                                        </p:tgtEl>
                                        <p:attrNameLst>
                                          <p:attrName>style.visibility</p:attrName>
                                        </p:attrNameLst>
                                      </p:cBhvr>
                                      <p:to>
                                        <p:strVal val="visible"/>
                                      </p:to>
                                    </p:set>
                                    <p:anim calcmode="lin" valueType="num">
                                      <p:cBhvr additive="base">
                                        <p:cTn id="217" dur="500" fill="hold"/>
                                        <p:tgtEl>
                                          <p:spTgt spid="59"/>
                                        </p:tgtEl>
                                        <p:attrNameLst>
                                          <p:attrName>ppt_x</p:attrName>
                                        </p:attrNameLst>
                                      </p:cBhvr>
                                      <p:tavLst>
                                        <p:tav tm="0">
                                          <p:val>
                                            <p:strVal val="#ppt_x"/>
                                          </p:val>
                                        </p:tav>
                                        <p:tav tm="100000">
                                          <p:val>
                                            <p:strVal val="#ppt_x"/>
                                          </p:val>
                                        </p:tav>
                                      </p:tavLst>
                                    </p:anim>
                                    <p:anim calcmode="lin" valueType="num">
                                      <p:cBhvr additive="base">
                                        <p:cTn id="218" dur="500" fill="hold"/>
                                        <p:tgtEl>
                                          <p:spTgt spid="59"/>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60"/>
                                        </p:tgtEl>
                                        <p:attrNameLst>
                                          <p:attrName>style.visibility</p:attrName>
                                        </p:attrNameLst>
                                      </p:cBhvr>
                                      <p:to>
                                        <p:strVal val="visible"/>
                                      </p:to>
                                    </p:set>
                                    <p:anim calcmode="lin" valueType="num">
                                      <p:cBhvr additive="base">
                                        <p:cTn id="221" dur="500" fill="hold"/>
                                        <p:tgtEl>
                                          <p:spTgt spid="60"/>
                                        </p:tgtEl>
                                        <p:attrNameLst>
                                          <p:attrName>ppt_x</p:attrName>
                                        </p:attrNameLst>
                                      </p:cBhvr>
                                      <p:tavLst>
                                        <p:tav tm="0">
                                          <p:val>
                                            <p:strVal val="#ppt_x"/>
                                          </p:val>
                                        </p:tav>
                                        <p:tav tm="100000">
                                          <p:val>
                                            <p:strVal val="#ppt_x"/>
                                          </p:val>
                                        </p:tav>
                                      </p:tavLst>
                                    </p:anim>
                                    <p:anim calcmode="lin" valueType="num">
                                      <p:cBhvr additive="base">
                                        <p:cTn id="222" dur="500" fill="hold"/>
                                        <p:tgtEl>
                                          <p:spTgt spid="60"/>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61"/>
                                        </p:tgtEl>
                                        <p:attrNameLst>
                                          <p:attrName>style.visibility</p:attrName>
                                        </p:attrNameLst>
                                      </p:cBhvr>
                                      <p:to>
                                        <p:strVal val="visible"/>
                                      </p:to>
                                    </p:set>
                                    <p:anim calcmode="lin" valueType="num">
                                      <p:cBhvr additive="base">
                                        <p:cTn id="225" dur="500" fill="hold"/>
                                        <p:tgtEl>
                                          <p:spTgt spid="61"/>
                                        </p:tgtEl>
                                        <p:attrNameLst>
                                          <p:attrName>ppt_x</p:attrName>
                                        </p:attrNameLst>
                                      </p:cBhvr>
                                      <p:tavLst>
                                        <p:tav tm="0">
                                          <p:val>
                                            <p:strVal val="#ppt_x"/>
                                          </p:val>
                                        </p:tav>
                                        <p:tav tm="100000">
                                          <p:val>
                                            <p:strVal val="#ppt_x"/>
                                          </p:val>
                                        </p:tav>
                                      </p:tavLst>
                                    </p:anim>
                                    <p:anim calcmode="lin" valueType="num">
                                      <p:cBhvr additive="base">
                                        <p:cTn id="226" dur="500" fill="hold"/>
                                        <p:tgtEl>
                                          <p:spTgt spid="61"/>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62"/>
                                        </p:tgtEl>
                                        <p:attrNameLst>
                                          <p:attrName>style.visibility</p:attrName>
                                        </p:attrNameLst>
                                      </p:cBhvr>
                                      <p:to>
                                        <p:strVal val="visible"/>
                                      </p:to>
                                    </p:set>
                                    <p:anim calcmode="lin" valueType="num">
                                      <p:cBhvr additive="base">
                                        <p:cTn id="229" dur="500" fill="hold"/>
                                        <p:tgtEl>
                                          <p:spTgt spid="62"/>
                                        </p:tgtEl>
                                        <p:attrNameLst>
                                          <p:attrName>ppt_x</p:attrName>
                                        </p:attrNameLst>
                                      </p:cBhvr>
                                      <p:tavLst>
                                        <p:tav tm="0">
                                          <p:val>
                                            <p:strVal val="#ppt_x"/>
                                          </p:val>
                                        </p:tav>
                                        <p:tav tm="100000">
                                          <p:val>
                                            <p:strVal val="#ppt_x"/>
                                          </p:val>
                                        </p:tav>
                                      </p:tavLst>
                                    </p:anim>
                                    <p:anim calcmode="lin" valueType="num">
                                      <p:cBhvr additive="base">
                                        <p:cTn id="230" dur="500" fill="hold"/>
                                        <p:tgtEl>
                                          <p:spTgt spid="62"/>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63"/>
                                        </p:tgtEl>
                                        <p:attrNameLst>
                                          <p:attrName>style.visibility</p:attrName>
                                        </p:attrNameLst>
                                      </p:cBhvr>
                                      <p:to>
                                        <p:strVal val="visible"/>
                                      </p:to>
                                    </p:set>
                                    <p:anim calcmode="lin" valueType="num">
                                      <p:cBhvr additive="base">
                                        <p:cTn id="233" dur="500" fill="hold"/>
                                        <p:tgtEl>
                                          <p:spTgt spid="63"/>
                                        </p:tgtEl>
                                        <p:attrNameLst>
                                          <p:attrName>ppt_x</p:attrName>
                                        </p:attrNameLst>
                                      </p:cBhvr>
                                      <p:tavLst>
                                        <p:tav tm="0">
                                          <p:val>
                                            <p:strVal val="#ppt_x"/>
                                          </p:val>
                                        </p:tav>
                                        <p:tav tm="100000">
                                          <p:val>
                                            <p:strVal val="#ppt_x"/>
                                          </p:val>
                                        </p:tav>
                                      </p:tavLst>
                                    </p:anim>
                                    <p:anim calcmode="lin" valueType="num">
                                      <p:cBhvr additive="base">
                                        <p:cTn id="234" dur="500" fill="hold"/>
                                        <p:tgtEl>
                                          <p:spTgt spid="63"/>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64"/>
                                        </p:tgtEl>
                                        <p:attrNameLst>
                                          <p:attrName>style.visibility</p:attrName>
                                        </p:attrNameLst>
                                      </p:cBhvr>
                                      <p:to>
                                        <p:strVal val="visible"/>
                                      </p:to>
                                    </p:set>
                                    <p:anim calcmode="lin" valueType="num">
                                      <p:cBhvr additive="base">
                                        <p:cTn id="237" dur="500" fill="hold"/>
                                        <p:tgtEl>
                                          <p:spTgt spid="64"/>
                                        </p:tgtEl>
                                        <p:attrNameLst>
                                          <p:attrName>ppt_x</p:attrName>
                                        </p:attrNameLst>
                                      </p:cBhvr>
                                      <p:tavLst>
                                        <p:tav tm="0">
                                          <p:val>
                                            <p:strVal val="#ppt_x"/>
                                          </p:val>
                                        </p:tav>
                                        <p:tav tm="100000">
                                          <p:val>
                                            <p:strVal val="#ppt_x"/>
                                          </p:val>
                                        </p:tav>
                                      </p:tavLst>
                                    </p:anim>
                                    <p:anim calcmode="lin" valueType="num">
                                      <p:cBhvr additive="base">
                                        <p:cTn id="238" dur="500" fill="hold"/>
                                        <p:tgtEl>
                                          <p:spTgt spid="64"/>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65"/>
                                        </p:tgtEl>
                                        <p:attrNameLst>
                                          <p:attrName>style.visibility</p:attrName>
                                        </p:attrNameLst>
                                      </p:cBhvr>
                                      <p:to>
                                        <p:strVal val="visible"/>
                                      </p:to>
                                    </p:set>
                                    <p:anim calcmode="lin" valueType="num">
                                      <p:cBhvr additive="base">
                                        <p:cTn id="241" dur="500" fill="hold"/>
                                        <p:tgtEl>
                                          <p:spTgt spid="65"/>
                                        </p:tgtEl>
                                        <p:attrNameLst>
                                          <p:attrName>ppt_x</p:attrName>
                                        </p:attrNameLst>
                                      </p:cBhvr>
                                      <p:tavLst>
                                        <p:tav tm="0">
                                          <p:val>
                                            <p:strVal val="#ppt_x"/>
                                          </p:val>
                                        </p:tav>
                                        <p:tav tm="100000">
                                          <p:val>
                                            <p:strVal val="#ppt_x"/>
                                          </p:val>
                                        </p:tav>
                                      </p:tavLst>
                                    </p:anim>
                                    <p:anim calcmode="lin" valueType="num">
                                      <p:cBhvr additive="base">
                                        <p:cTn id="242" dur="500" fill="hold"/>
                                        <p:tgtEl>
                                          <p:spTgt spid="65"/>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 calcmode="lin" valueType="num">
                                      <p:cBhvr additive="base">
                                        <p:cTn id="245" dur="500" fill="hold"/>
                                        <p:tgtEl>
                                          <p:spTgt spid="66"/>
                                        </p:tgtEl>
                                        <p:attrNameLst>
                                          <p:attrName>ppt_x</p:attrName>
                                        </p:attrNameLst>
                                      </p:cBhvr>
                                      <p:tavLst>
                                        <p:tav tm="0">
                                          <p:val>
                                            <p:strVal val="#ppt_x"/>
                                          </p:val>
                                        </p:tav>
                                        <p:tav tm="100000">
                                          <p:val>
                                            <p:strVal val="#ppt_x"/>
                                          </p:val>
                                        </p:tav>
                                      </p:tavLst>
                                    </p:anim>
                                    <p:anim calcmode="lin" valueType="num">
                                      <p:cBhvr additive="base">
                                        <p:cTn id="246" dur="500" fill="hold"/>
                                        <p:tgtEl>
                                          <p:spTgt spid="66"/>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70"/>
                                        </p:tgtEl>
                                        <p:attrNameLst>
                                          <p:attrName>style.visibility</p:attrName>
                                        </p:attrNameLst>
                                      </p:cBhvr>
                                      <p:to>
                                        <p:strVal val="visible"/>
                                      </p:to>
                                    </p:set>
                                    <p:anim calcmode="lin" valueType="num">
                                      <p:cBhvr additive="base">
                                        <p:cTn id="249" dur="500" fill="hold"/>
                                        <p:tgtEl>
                                          <p:spTgt spid="70"/>
                                        </p:tgtEl>
                                        <p:attrNameLst>
                                          <p:attrName>ppt_x</p:attrName>
                                        </p:attrNameLst>
                                      </p:cBhvr>
                                      <p:tavLst>
                                        <p:tav tm="0">
                                          <p:val>
                                            <p:strVal val="#ppt_x"/>
                                          </p:val>
                                        </p:tav>
                                        <p:tav tm="100000">
                                          <p:val>
                                            <p:strVal val="#ppt_x"/>
                                          </p:val>
                                        </p:tav>
                                      </p:tavLst>
                                    </p:anim>
                                    <p:anim calcmode="lin" valueType="num">
                                      <p:cBhvr additive="base">
                                        <p:cTn id="250" dur="500" fill="hold"/>
                                        <p:tgtEl>
                                          <p:spTgt spid="70"/>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68"/>
                                        </p:tgtEl>
                                        <p:attrNameLst>
                                          <p:attrName>style.visibility</p:attrName>
                                        </p:attrNameLst>
                                      </p:cBhvr>
                                      <p:to>
                                        <p:strVal val="visible"/>
                                      </p:to>
                                    </p:set>
                                    <p:anim calcmode="lin" valueType="num">
                                      <p:cBhvr additive="base">
                                        <p:cTn id="253" dur="500" fill="hold"/>
                                        <p:tgtEl>
                                          <p:spTgt spid="68"/>
                                        </p:tgtEl>
                                        <p:attrNameLst>
                                          <p:attrName>ppt_x</p:attrName>
                                        </p:attrNameLst>
                                      </p:cBhvr>
                                      <p:tavLst>
                                        <p:tav tm="0">
                                          <p:val>
                                            <p:strVal val="#ppt_x"/>
                                          </p:val>
                                        </p:tav>
                                        <p:tav tm="100000">
                                          <p:val>
                                            <p:strVal val="#ppt_x"/>
                                          </p:val>
                                        </p:tav>
                                      </p:tavLst>
                                    </p:anim>
                                    <p:anim calcmode="lin" valueType="num">
                                      <p:cBhvr additive="base">
                                        <p:cTn id="254" dur="500" fill="hold"/>
                                        <p:tgtEl>
                                          <p:spTgt spid="68"/>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69"/>
                                        </p:tgtEl>
                                        <p:attrNameLst>
                                          <p:attrName>style.visibility</p:attrName>
                                        </p:attrNameLst>
                                      </p:cBhvr>
                                      <p:to>
                                        <p:strVal val="visible"/>
                                      </p:to>
                                    </p:set>
                                    <p:anim calcmode="lin" valueType="num">
                                      <p:cBhvr additive="base">
                                        <p:cTn id="257" dur="500" fill="hold"/>
                                        <p:tgtEl>
                                          <p:spTgt spid="69"/>
                                        </p:tgtEl>
                                        <p:attrNameLst>
                                          <p:attrName>ppt_x</p:attrName>
                                        </p:attrNameLst>
                                      </p:cBhvr>
                                      <p:tavLst>
                                        <p:tav tm="0">
                                          <p:val>
                                            <p:strVal val="#ppt_x"/>
                                          </p:val>
                                        </p:tav>
                                        <p:tav tm="100000">
                                          <p:val>
                                            <p:strVal val="#ppt_x"/>
                                          </p:val>
                                        </p:tav>
                                      </p:tavLst>
                                    </p:anim>
                                    <p:anim calcmode="lin" valueType="num">
                                      <p:cBhvr additive="base">
                                        <p:cTn id="258" dur="500" fill="hold"/>
                                        <p:tgtEl>
                                          <p:spTgt spid="69"/>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71"/>
                                        </p:tgtEl>
                                        <p:attrNameLst>
                                          <p:attrName>style.visibility</p:attrName>
                                        </p:attrNameLst>
                                      </p:cBhvr>
                                      <p:to>
                                        <p:strVal val="visible"/>
                                      </p:to>
                                    </p:set>
                                    <p:anim calcmode="lin" valueType="num">
                                      <p:cBhvr additive="base">
                                        <p:cTn id="261" dur="500" fill="hold"/>
                                        <p:tgtEl>
                                          <p:spTgt spid="71"/>
                                        </p:tgtEl>
                                        <p:attrNameLst>
                                          <p:attrName>ppt_x</p:attrName>
                                        </p:attrNameLst>
                                      </p:cBhvr>
                                      <p:tavLst>
                                        <p:tav tm="0">
                                          <p:val>
                                            <p:strVal val="#ppt_x"/>
                                          </p:val>
                                        </p:tav>
                                        <p:tav tm="100000">
                                          <p:val>
                                            <p:strVal val="#ppt_x"/>
                                          </p:val>
                                        </p:tav>
                                      </p:tavLst>
                                    </p:anim>
                                    <p:anim calcmode="lin" valueType="num">
                                      <p:cBhvr additive="base">
                                        <p:cTn id="262" dur="500" fill="hold"/>
                                        <p:tgtEl>
                                          <p:spTgt spid="71"/>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72"/>
                                        </p:tgtEl>
                                        <p:attrNameLst>
                                          <p:attrName>style.visibility</p:attrName>
                                        </p:attrNameLst>
                                      </p:cBhvr>
                                      <p:to>
                                        <p:strVal val="visible"/>
                                      </p:to>
                                    </p:set>
                                    <p:anim calcmode="lin" valueType="num">
                                      <p:cBhvr additive="base">
                                        <p:cTn id="265" dur="500" fill="hold"/>
                                        <p:tgtEl>
                                          <p:spTgt spid="72"/>
                                        </p:tgtEl>
                                        <p:attrNameLst>
                                          <p:attrName>ppt_x</p:attrName>
                                        </p:attrNameLst>
                                      </p:cBhvr>
                                      <p:tavLst>
                                        <p:tav tm="0">
                                          <p:val>
                                            <p:strVal val="#ppt_x"/>
                                          </p:val>
                                        </p:tav>
                                        <p:tav tm="100000">
                                          <p:val>
                                            <p:strVal val="#ppt_x"/>
                                          </p:val>
                                        </p:tav>
                                      </p:tavLst>
                                    </p:anim>
                                    <p:anim calcmode="lin" valueType="num">
                                      <p:cBhvr additive="base">
                                        <p:cTn id="266" dur="500" fill="hold"/>
                                        <p:tgtEl>
                                          <p:spTgt spid="72"/>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73"/>
                                        </p:tgtEl>
                                        <p:attrNameLst>
                                          <p:attrName>style.visibility</p:attrName>
                                        </p:attrNameLst>
                                      </p:cBhvr>
                                      <p:to>
                                        <p:strVal val="visible"/>
                                      </p:to>
                                    </p:set>
                                    <p:anim calcmode="lin" valueType="num">
                                      <p:cBhvr additive="base">
                                        <p:cTn id="269" dur="500" fill="hold"/>
                                        <p:tgtEl>
                                          <p:spTgt spid="73"/>
                                        </p:tgtEl>
                                        <p:attrNameLst>
                                          <p:attrName>ppt_x</p:attrName>
                                        </p:attrNameLst>
                                      </p:cBhvr>
                                      <p:tavLst>
                                        <p:tav tm="0">
                                          <p:val>
                                            <p:strVal val="#ppt_x"/>
                                          </p:val>
                                        </p:tav>
                                        <p:tav tm="100000">
                                          <p:val>
                                            <p:strVal val="#ppt_x"/>
                                          </p:val>
                                        </p:tav>
                                      </p:tavLst>
                                    </p:anim>
                                    <p:anim calcmode="lin" valueType="num">
                                      <p:cBhvr additive="base">
                                        <p:cTn id="270" dur="500" fill="hold"/>
                                        <p:tgtEl>
                                          <p:spTgt spid="73"/>
                                        </p:tgtEl>
                                        <p:attrNameLst>
                                          <p:attrName>ppt_y</p:attrName>
                                        </p:attrNameLst>
                                      </p:cBhvr>
                                      <p:tavLst>
                                        <p:tav tm="0">
                                          <p:val>
                                            <p:strVal val="1+#ppt_h/2"/>
                                          </p:val>
                                        </p:tav>
                                        <p:tav tm="100000">
                                          <p:val>
                                            <p:strVal val="#ppt_y"/>
                                          </p:val>
                                        </p:tav>
                                      </p:tavLst>
                                    </p:anim>
                                  </p:childTnLst>
                                </p:cTn>
                              </p:par>
                              <p:par>
                                <p:cTn id="271" presetID="2" presetClass="entr" presetSubtype="4" fill="hold" grpId="0" nodeType="withEffect">
                                  <p:stCondLst>
                                    <p:cond delay="0"/>
                                  </p:stCondLst>
                                  <p:childTnLst>
                                    <p:set>
                                      <p:cBhvr>
                                        <p:cTn id="272" dur="1" fill="hold">
                                          <p:stCondLst>
                                            <p:cond delay="0"/>
                                          </p:stCondLst>
                                        </p:cTn>
                                        <p:tgtEl>
                                          <p:spTgt spid="74"/>
                                        </p:tgtEl>
                                        <p:attrNameLst>
                                          <p:attrName>style.visibility</p:attrName>
                                        </p:attrNameLst>
                                      </p:cBhvr>
                                      <p:to>
                                        <p:strVal val="visible"/>
                                      </p:to>
                                    </p:set>
                                    <p:anim calcmode="lin" valueType="num">
                                      <p:cBhvr additive="base">
                                        <p:cTn id="273" dur="500" fill="hold"/>
                                        <p:tgtEl>
                                          <p:spTgt spid="74"/>
                                        </p:tgtEl>
                                        <p:attrNameLst>
                                          <p:attrName>ppt_x</p:attrName>
                                        </p:attrNameLst>
                                      </p:cBhvr>
                                      <p:tavLst>
                                        <p:tav tm="0">
                                          <p:val>
                                            <p:strVal val="#ppt_x"/>
                                          </p:val>
                                        </p:tav>
                                        <p:tav tm="100000">
                                          <p:val>
                                            <p:strVal val="#ppt_x"/>
                                          </p:val>
                                        </p:tav>
                                      </p:tavLst>
                                    </p:anim>
                                    <p:anim calcmode="lin" valueType="num">
                                      <p:cBhvr additive="base">
                                        <p:cTn id="274" dur="500" fill="hold"/>
                                        <p:tgtEl>
                                          <p:spTgt spid="74"/>
                                        </p:tgtEl>
                                        <p:attrNameLst>
                                          <p:attrName>ppt_y</p:attrName>
                                        </p:attrNameLst>
                                      </p:cBhvr>
                                      <p:tavLst>
                                        <p:tav tm="0">
                                          <p:val>
                                            <p:strVal val="1+#ppt_h/2"/>
                                          </p:val>
                                        </p:tav>
                                        <p:tav tm="100000">
                                          <p:val>
                                            <p:strVal val="#ppt_y"/>
                                          </p:val>
                                        </p:tav>
                                      </p:tavLst>
                                    </p:anim>
                                  </p:childTnLst>
                                </p:cTn>
                              </p:par>
                              <p:par>
                                <p:cTn id="275" presetID="2" presetClass="entr" presetSubtype="4" fill="hold" grpId="0" nodeType="withEffect">
                                  <p:stCondLst>
                                    <p:cond delay="0"/>
                                  </p:stCondLst>
                                  <p:childTnLst>
                                    <p:set>
                                      <p:cBhvr>
                                        <p:cTn id="276" dur="1" fill="hold">
                                          <p:stCondLst>
                                            <p:cond delay="0"/>
                                          </p:stCondLst>
                                        </p:cTn>
                                        <p:tgtEl>
                                          <p:spTgt spid="77"/>
                                        </p:tgtEl>
                                        <p:attrNameLst>
                                          <p:attrName>style.visibility</p:attrName>
                                        </p:attrNameLst>
                                      </p:cBhvr>
                                      <p:to>
                                        <p:strVal val="visible"/>
                                      </p:to>
                                    </p:set>
                                    <p:anim calcmode="lin" valueType="num">
                                      <p:cBhvr additive="base">
                                        <p:cTn id="277" dur="500" fill="hold"/>
                                        <p:tgtEl>
                                          <p:spTgt spid="77"/>
                                        </p:tgtEl>
                                        <p:attrNameLst>
                                          <p:attrName>ppt_x</p:attrName>
                                        </p:attrNameLst>
                                      </p:cBhvr>
                                      <p:tavLst>
                                        <p:tav tm="0">
                                          <p:val>
                                            <p:strVal val="#ppt_x"/>
                                          </p:val>
                                        </p:tav>
                                        <p:tav tm="100000">
                                          <p:val>
                                            <p:strVal val="#ppt_x"/>
                                          </p:val>
                                        </p:tav>
                                      </p:tavLst>
                                    </p:anim>
                                    <p:anim calcmode="lin" valueType="num">
                                      <p:cBhvr additive="base">
                                        <p:cTn id="278" dur="500" fill="hold"/>
                                        <p:tgtEl>
                                          <p:spTgt spid="77"/>
                                        </p:tgtEl>
                                        <p:attrNameLst>
                                          <p:attrName>ppt_y</p:attrName>
                                        </p:attrNameLst>
                                      </p:cBhvr>
                                      <p:tavLst>
                                        <p:tav tm="0">
                                          <p:val>
                                            <p:strVal val="1+#ppt_h/2"/>
                                          </p:val>
                                        </p:tav>
                                        <p:tav tm="100000">
                                          <p:val>
                                            <p:strVal val="#ppt_y"/>
                                          </p:val>
                                        </p:tav>
                                      </p:tavLst>
                                    </p:anim>
                                  </p:childTnLst>
                                </p:cTn>
                              </p:par>
                              <p:par>
                                <p:cTn id="279" presetID="2" presetClass="entr" presetSubtype="4" fill="hold" grpId="0" nodeType="withEffect">
                                  <p:stCondLst>
                                    <p:cond delay="0"/>
                                  </p:stCondLst>
                                  <p:childTnLst>
                                    <p:set>
                                      <p:cBhvr>
                                        <p:cTn id="280" dur="1" fill="hold">
                                          <p:stCondLst>
                                            <p:cond delay="0"/>
                                          </p:stCondLst>
                                        </p:cTn>
                                        <p:tgtEl>
                                          <p:spTgt spid="75"/>
                                        </p:tgtEl>
                                        <p:attrNameLst>
                                          <p:attrName>style.visibility</p:attrName>
                                        </p:attrNameLst>
                                      </p:cBhvr>
                                      <p:to>
                                        <p:strVal val="visible"/>
                                      </p:to>
                                    </p:set>
                                    <p:anim calcmode="lin" valueType="num">
                                      <p:cBhvr additive="base">
                                        <p:cTn id="281" dur="500" fill="hold"/>
                                        <p:tgtEl>
                                          <p:spTgt spid="75"/>
                                        </p:tgtEl>
                                        <p:attrNameLst>
                                          <p:attrName>ppt_x</p:attrName>
                                        </p:attrNameLst>
                                      </p:cBhvr>
                                      <p:tavLst>
                                        <p:tav tm="0">
                                          <p:val>
                                            <p:strVal val="#ppt_x"/>
                                          </p:val>
                                        </p:tav>
                                        <p:tav tm="100000">
                                          <p:val>
                                            <p:strVal val="#ppt_x"/>
                                          </p:val>
                                        </p:tav>
                                      </p:tavLst>
                                    </p:anim>
                                    <p:anim calcmode="lin" valueType="num">
                                      <p:cBhvr additive="base">
                                        <p:cTn id="282" dur="500" fill="hold"/>
                                        <p:tgtEl>
                                          <p:spTgt spid="75"/>
                                        </p:tgtEl>
                                        <p:attrNameLst>
                                          <p:attrName>ppt_y</p:attrName>
                                        </p:attrNameLst>
                                      </p:cBhvr>
                                      <p:tavLst>
                                        <p:tav tm="0">
                                          <p:val>
                                            <p:strVal val="1+#ppt_h/2"/>
                                          </p:val>
                                        </p:tav>
                                        <p:tav tm="100000">
                                          <p:val>
                                            <p:strVal val="#ppt_y"/>
                                          </p:val>
                                        </p:tav>
                                      </p:tavLst>
                                    </p:anim>
                                  </p:childTnLst>
                                </p:cTn>
                              </p:par>
                              <p:par>
                                <p:cTn id="283" presetID="2" presetClass="entr" presetSubtype="4" fill="hold" grpId="0" nodeType="withEffect">
                                  <p:stCondLst>
                                    <p:cond delay="0"/>
                                  </p:stCondLst>
                                  <p:childTnLst>
                                    <p:set>
                                      <p:cBhvr>
                                        <p:cTn id="284" dur="1" fill="hold">
                                          <p:stCondLst>
                                            <p:cond delay="0"/>
                                          </p:stCondLst>
                                        </p:cTn>
                                        <p:tgtEl>
                                          <p:spTgt spid="76"/>
                                        </p:tgtEl>
                                        <p:attrNameLst>
                                          <p:attrName>style.visibility</p:attrName>
                                        </p:attrNameLst>
                                      </p:cBhvr>
                                      <p:to>
                                        <p:strVal val="visible"/>
                                      </p:to>
                                    </p:set>
                                    <p:anim calcmode="lin" valueType="num">
                                      <p:cBhvr additive="base">
                                        <p:cTn id="285" dur="500" fill="hold"/>
                                        <p:tgtEl>
                                          <p:spTgt spid="76"/>
                                        </p:tgtEl>
                                        <p:attrNameLst>
                                          <p:attrName>ppt_x</p:attrName>
                                        </p:attrNameLst>
                                      </p:cBhvr>
                                      <p:tavLst>
                                        <p:tav tm="0">
                                          <p:val>
                                            <p:strVal val="#ppt_x"/>
                                          </p:val>
                                        </p:tav>
                                        <p:tav tm="100000">
                                          <p:val>
                                            <p:strVal val="#ppt_x"/>
                                          </p:val>
                                        </p:tav>
                                      </p:tavLst>
                                    </p:anim>
                                    <p:anim calcmode="lin" valueType="num">
                                      <p:cBhvr additive="base">
                                        <p:cTn id="286" dur="500" fill="hold"/>
                                        <p:tgtEl>
                                          <p:spTgt spid="76"/>
                                        </p:tgtEl>
                                        <p:attrNameLst>
                                          <p:attrName>ppt_y</p:attrName>
                                        </p:attrNameLst>
                                      </p:cBhvr>
                                      <p:tavLst>
                                        <p:tav tm="0">
                                          <p:val>
                                            <p:strVal val="1+#ppt_h/2"/>
                                          </p:val>
                                        </p:tav>
                                        <p:tav tm="100000">
                                          <p:val>
                                            <p:strVal val="#ppt_y"/>
                                          </p:val>
                                        </p:tav>
                                      </p:tavLst>
                                    </p:anim>
                                  </p:childTnLst>
                                </p:cTn>
                              </p:par>
                              <p:par>
                                <p:cTn id="287" presetID="2" presetClass="entr" presetSubtype="4"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 calcmode="lin" valueType="num">
                                      <p:cBhvr additive="base">
                                        <p:cTn id="289" dur="500" fill="hold"/>
                                        <p:tgtEl>
                                          <p:spTgt spid="78"/>
                                        </p:tgtEl>
                                        <p:attrNameLst>
                                          <p:attrName>ppt_x</p:attrName>
                                        </p:attrNameLst>
                                      </p:cBhvr>
                                      <p:tavLst>
                                        <p:tav tm="0">
                                          <p:val>
                                            <p:strVal val="#ppt_x"/>
                                          </p:val>
                                        </p:tav>
                                        <p:tav tm="100000">
                                          <p:val>
                                            <p:strVal val="#ppt_x"/>
                                          </p:val>
                                        </p:tav>
                                      </p:tavLst>
                                    </p:anim>
                                    <p:anim calcmode="lin" valueType="num">
                                      <p:cBhvr additive="base">
                                        <p:cTn id="290" dur="500" fill="hold"/>
                                        <p:tgtEl>
                                          <p:spTgt spid="78"/>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79"/>
                                        </p:tgtEl>
                                        <p:attrNameLst>
                                          <p:attrName>style.visibility</p:attrName>
                                        </p:attrNameLst>
                                      </p:cBhvr>
                                      <p:to>
                                        <p:strVal val="visible"/>
                                      </p:to>
                                    </p:set>
                                    <p:anim calcmode="lin" valueType="num">
                                      <p:cBhvr additive="base">
                                        <p:cTn id="293" dur="500" fill="hold"/>
                                        <p:tgtEl>
                                          <p:spTgt spid="79"/>
                                        </p:tgtEl>
                                        <p:attrNameLst>
                                          <p:attrName>ppt_x</p:attrName>
                                        </p:attrNameLst>
                                      </p:cBhvr>
                                      <p:tavLst>
                                        <p:tav tm="0">
                                          <p:val>
                                            <p:strVal val="#ppt_x"/>
                                          </p:val>
                                        </p:tav>
                                        <p:tav tm="100000">
                                          <p:val>
                                            <p:strVal val="#ppt_x"/>
                                          </p:val>
                                        </p:tav>
                                      </p:tavLst>
                                    </p:anim>
                                    <p:anim calcmode="lin" valueType="num">
                                      <p:cBhvr additive="base">
                                        <p:cTn id="294" dur="500" fill="hold"/>
                                        <p:tgtEl>
                                          <p:spTgt spid="79"/>
                                        </p:tgtEl>
                                        <p:attrNameLst>
                                          <p:attrName>ppt_y</p:attrName>
                                        </p:attrNameLst>
                                      </p:cBhvr>
                                      <p:tavLst>
                                        <p:tav tm="0">
                                          <p:val>
                                            <p:strVal val="1+#ppt_h/2"/>
                                          </p:val>
                                        </p:tav>
                                        <p:tav tm="100000">
                                          <p:val>
                                            <p:strVal val="#ppt_y"/>
                                          </p:val>
                                        </p:tav>
                                      </p:tavLst>
                                    </p:anim>
                                  </p:childTnLst>
                                </p:cTn>
                              </p:par>
                              <p:par>
                                <p:cTn id="295" presetID="2" presetClass="entr" presetSubtype="4" fill="hold" nodeType="withEffect">
                                  <p:stCondLst>
                                    <p:cond delay="0"/>
                                  </p:stCondLst>
                                  <p:childTnLst>
                                    <p:set>
                                      <p:cBhvr>
                                        <p:cTn id="296" dur="1" fill="hold">
                                          <p:stCondLst>
                                            <p:cond delay="0"/>
                                          </p:stCondLst>
                                        </p:cTn>
                                        <p:tgtEl>
                                          <p:spTgt spid="67"/>
                                        </p:tgtEl>
                                        <p:attrNameLst>
                                          <p:attrName>style.visibility</p:attrName>
                                        </p:attrNameLst>
                                      </p:cBhvr>
                                      <p:to>
                                        <p:strVal val="visible"/>
                                      </p:to>
                                    </p:set>
                                    <p:anim calcmode="lin" valueType="num">
                                      <p:cBhvr additive="base">
                                        <p:cTn id="297" dur="500" fill="hold"/>
                                        <p:tgtEl>
                                          <p:spTgt spid="67"/>
                                        </p:tgtEl>
                                        <p:attrNameLst>
                                          <p:attrName>ppt_x</p:attrName>
                                        </p:attrNameLst>
                                      </p:cBhvr>
                                      <p:tavLst>
                                        <p:tav tm="0">
                                          <p:val>
                                            <p:strVal val="#ppt_x"/>
                                          </p:val>
                                        </p:tav>
                                        <p:tav tm="100000">
                                          <p:val>
                                            <p:strVal val="#ppt_x"/>
                                          </p:val>
                                        </p:tav>
                                      </p:tavLst>
                                    </p:anim>
                                    <p:anim calcmode="lin" valueType="num">
                                      <p:cBhvr additive="base">
                                        <p:cTn id="298" dur="500" fill="hold"/>
                                        <p:tgtEl>
                                          <p:spTgt spid="67"/>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80"/>
                                        </p:tgtEl>
                                        <p:attrNameLst>
                                          <p:attrName>style.visibility</p:attrName>
                                        </p:attrNameLst>
                                      </p:cBhvr>
                                      <p:to>
                                        <p:strVal val="visible"/>
                                      </p:to>
                                    </p:set>
                                    <p:anim calcmode="lin" valueType="num">
                                      <p:cBhvr additive="base">
                                        <p:cTn id="301" dur="500" fill="hold"/>
                                        <p:tgtEl>
                                          <p:spTgt spid="80"/>
                                        </p:tgtEl>
                                        <p:attrNameLst>
                                          <p:attrName>ppt_x</p:attrName>
                                        </p:attrNameLst>
                                      </p:cBhvr>
                                      <p:tavLst>
                                        <p:tav tm="0">
                                          <p:val>
                                            <p:strVal val="#ppt_x"/>
                                          </p:val>
                                        </p:tav>
                                        <p:tav tm="100000">
                                          <p:val>
                                            <p:strVal val="#ppt_x"/>
                                          </p:val>
                                        </p:tav>
                                      </p:tavLst>
                                    </p:anim>
                                    <p:anim calcmode="lin" valueType="num">
                                      <p:cBhvr additive="base">
                                        <p:cTn id="302" dur="500" fill="hold"/>
                                        <p:tgtEl>
                                          <p:spTgt spid="80"/>
                                        </p:tgtEl>
                                        <p:attrNameLst>
                                          <p:attrName>ppt_y</p:attrName>
                                        </p:attrNameLst>
                                      </p:cBhvr>
                                      <p:tavLst>
                                        <p:tav tm="0">
                                          <p:val>
                                            <p:strVal val="1+#ppt_h/2"/>
                                          </p:val>
                                        </p:tav>
                                        <p:tav tm="100000">
                                          <p:val>
                                            <p:strVal val="#ppt_y"/>
                                          </p:val>
                                        </p:tav>
                                      </p:tavLst>
                                    </p:anim>
                                  </p:childTnLst>
                                </p:cTn>
                              </p:par>
                              <p:par>
                                <p:cTn id="303" presetID="2" presetClass="entr" presetSubtype="4" fill="hold" grpId="0" nodeType="withEffect">
                                  <p:stCondLst>
                                    <p:cond delay="0"/>
                                  </p:stCondLst>
                                  <p:childTnLst>
                                    <p:set>
                                      <p:cBhvr>
                                        <p:cTn id="304" dur="1" fill="hold">
                                          <p:stCondLst>
                                            <p:cond delay="0"/>
                                          </p:stCondLst>
                                        </p:cTn>
                                        <p:tgtEl>
                                          <p:spTgt spid="81"/>
                                        </p:tgtEl>
                                        <p:attrNameLst>
                                          <p:attrName>style.visibility</p:attrName>
                                        </p:attrNameLst>
                                      </p:cBhvr>
                                      <p:to>
                                        <p:strVal val="visible"/>
                                      </p:to>
                                    </p:set>
                                    <p:anim calcmode="lin" valueType="num">
                                      <p:cBhvr additive="base">
                                        <p:cTn id="305" dur="500" fill="hold"/>
                                        <p:tgtEl>
                                          <p:spTgt spid="81"/>
                                        </p:tgtEl>
                                        <p:attrNameLst>
                                          <p:attrName>ppt_x</p:attrName>
                                        </p:attrNameLst>
                                      </p:cBhvr>
                                      <p:tavLst>
                                        <p:tav tm="0">
                                          <p:val>
                                            <p:strVal val="#ppt_x"/>
                                          </p:val>
                                        </p:tav>
                                        <p:tav tm="100000">
                                          <p:val>
                                            <p:strVal val="#ppt_x"/>
                                          </p:val>
                                        </p:tav>
                                      </p:tavLst>
                                    </p:anim>
                                    <p:anim calcmode="lin" valueType="num">
                                      <p:cBhvr additive="base">
                                        <p:cTn id="30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2" presetClass="exit" presetSubtype="4" fill="hold" grpId="1" nodeType="clickEffect">
                                  <p:stCondLst>
                                    <p:cond delay="0"/>
                                  </p:stCondLst>
                                  <p:childTnLst>
                                    <p:anim calcmode="lin" valueType="num">
                                      <p:cBhvr additive="base">
                                        <p:cTn id="310" dur="500"/>
                                        <p:tgtEl>
                                          <p:spTgt spid="16"/>
                                        </p:tgtEl>
                                        <p:attrNameLst>
                                          <p:attrName>ppt_x</p:attrName>
                                        </p:attrNameLst>
                                      </p:cBhvr>
                                      <p:tavLst>
                                        <p:tav tm="0">
                                          <p:val>
                                            <p:strVal val="ppt_x"/>
                                          </p:val>
                                        </p:tav>
                                        <p:tav tm="100000">
                                          <p:val>
                                            <p:strVal val="ppt_x"/>
                                          </p:val>
                                        </p:tav>
                                      </p:tavLst>
                                    </p:anim>
                                    <p:anim calcmode="lin" valueType="num">
                                      <p:cBhvr additive="base">
                                        <p:cTn id="311" dur="500"/>
                                        <p:tgtEl>
                                          <p:spTgt spid="16"/>
                                        </p:tgtEl>
                                        <p:attrNameLst>
                                          <p:attrName>ppt_y</p:attrName>
                                        </p:attrNameLst>
                                      </p:cBhvr>
                                      <p:tavLst>
                                        <p:tav tm="0">
                                          <p:val>
                                            <p:strVal val="ppt_y"/>
                                          </p:val>
                                        </p:tav>
                                        <p:tav tm="100000">
                                          <p:val>
                                            <p:strVal val="1+ppt_h/2"/>
                                          </p:val>
                                        </p:tav>
                                      </p:tavLst>
                                    </p:anim>
                                    <p:set>
                                      <p:cBhvr>
                                        <p:cTn id="312" dur="1" fill="hold">
                                          <p:stCondLst>
                                            <p:cond delay="499"/>
                                          </p:stCondLst>
                                        </p:cTn>
                                        <p:tgtEl>
                                          <p:spTgt spid="16"/>
                                        </p:tgtEl>
                                        <p:attrNameLst>
                                          <p:attrName>style.visibility</p:attrName>
                                        </p:attrNameLst>
                                      </p:cBhvr>
                                      <p:to>
                                        <p:strVal val="hidden"/>
                                      </p:to>
                                    </p:set>
                                  </p:childTnLst>
                                </p:cTn>
                              </p:par>
                            </p:childTnLst>
                          </p:cTn>
                        </p:par>
                      </p:childTnLst>
                    </p:cTn>
                  </p:par>
                  <p:par>
                    <p:cTn id="313" fill="hold">
                      <p:stCondLst>
                        <p:cond delay="indefinite"/>
                      </p:stCondLst>
                      <p:childTnLst>
                        <p:par>
                          <p:cTn id="314" fill="hold">
                            <p:stCondLst>
                              <p:cond delay="0"/>
                            </p:stCondLst>
                            <p:childTnLst>
                              <p:par>
                                <p:cTn id="315" presetID="2" presetClass="exit" presetSubtype="4" fill="hold" grpId="1" nodeType="clickEffect">
                                  <p:stCondLst>
                                    <p:cond delay="0"/>
                                  </p:stCondLst>
                                  <p:childTnLst>
                                    <p:anim calcmode="lin" valueType="num">
                                      <p:cBhvr additive="base">
                                        <p:cTn id="316" dur="500"/>
                                        <p:tgtEl>
                                          <p:spTgt spid="17"/>
                                        </p:tgtEl>
                                        <p:attrNameLst>
                                          <p:attrName>ppt_x</p:attrName>
                                        </p:attrNameLst>
                                      </p:cBhvr>
                                      <p:tavLst>
                                        <p:tav tm="0">
                                          <p:val>
                                            <p:strVal val="ppt_x"/>
                                          </p:val>
                                        </p:tav>
                                        <p:tav tm="100000">
                                          <p:val>
                                            <p:strVal val="ppt_x"/>
                                          </p:val>
                                        </p:tav>
                                      </p:tavLst>
                                    </p:anim>
                                    <p:anim calcmode="lin" valueType="num">
                                      <p:cBhvr additive="base">
                                        <p:cTn id="317" dur="500"/>
                                        <p:tgtEl>
                                          <p:spTgt spid="17"/>
                                        </p:tgtEl>
                                        <p:attrNameLst>
                                          <p:attrName>ppt_y</p:attrName>
                                        </p:attrNameLst>
                                      </p:cBhvr>
                                      <p:tavLst>
                                        <p:tav tm="0">
                                          <p:val>
                                            <p:strVal val="ppt_y"/>
                                          </p:val>
                                        </p:tav>
                                        <p:tav tm="100000">
                                          <p:val>
                                            <p:strVal val="1+ppt_h/2"/>
                                          </p:val>
                                        </p:tav>
                                      </p:tavLst>
                                    </p:anim>
                                    <p:set>
                                      <p:cBhvr>
                                        <p:cTn id="318" dur="1" fill="hold">
                                          <p:stCondLst>
                                            <p:cond delay="499"/>
                                          </p:stCondLst>
                                        </p:cTn>
                                        <p:tgtEl>
                                          <p:spTgt spid="17"/>
                                        </p:tgtEl>
                                        <p:attrNameLst>
                                          <p:attrName>style.visibility</p:attrName>
                                        </p:attrNameLst>
                                      </p:cBhvr>
                                      <p:to>
                                        <p:strVal val="hidden"/>
                                      </p:to>
                                    </p:set>
                                  </p:childTnLst>
                                </p:cTn>
                              </p:par>
                            </p:childTnLst>
                          </p:cTn>
                        </p:par>
                      </p:childTnLst>
                    </p:cTn>
                  </p:par>
                  <p:par>
                    <p:cTn id="319" fill="hold">
                      <p:stCondLst>
                        <p:cond delay="indefinite"/>
                      </p:stCondLst>
                      <p:childTnLst>
                        <p:par>
                          <p:cTn id="320" fill="hold">
                            <p:stCondLst>
                              <p:cond delay="0"/>
                            </p:stCondLst>
                            <p:childTnLst>
                              <p:par>
                                <p:cTn id="321" presetID="2" presetClass="exit" presetSubtype="4" fill="hold" grpId="1" nodeType="clickEffect">
                                  <p:stCondLst>
                                    <p:cond delay="0"/>
                                  </p:stCondLst>
                                  <p:childTnLst>
                                    <p:anim calcmode="lin" valueType="num">
                                      <p:cBhvr additive="base">
                                        <p:cTn id="322" dur="500"/>
                                        <p:tgtEl>
                                          <p:spTgt spid="18"/>
                                        </p:tgtEl>
                                        <p:attrNameLst>
                                          <p:attrName>ppt_x</p:attrName>
                                        </p:attrNameLst>
                                      </p:cBhvr>
                                      <p:tavLst>
                                        <p:tav tm="0">
                                          <p:val>
                                            <p:strVal val="ppt_x"/>
                                          </p:val>
                                        </p:tav>
                                        <p:tav tm="100000">
                                          <p:val>
                                            <p:strVal val="ppt_x"/>
                                          </p:val>
                                        </p:tav>
                                      </p:tavLst>
                                    </p:anim>
                                    <p:anim calcmode="lin" valueType="num">
                                      <p:cBhvr additive="base">
                                        <p:cTn id="323" dur="500"/>
                                        <p:tgtEl>
                                          <p:spTgt spid="18"/>
                                        </p:tgtEl>
                                        <p:attrNameLst>
                                          <p:attrName>ppt_y</p:attrName>
                                        </p:attrNameLst>
                                      </p:cBhvr>
                                      <p:tavLst>
                                        <p:tav tm="0">
                                          <p:val>
                                            <p:strVal val="ppt_y"/>
                                          </p:val>
                                        </p:tav>
                                        <p:tav tm="100000">
                                          <p:val>
                                            <p:strVal val="1+ppt_h/2"/>
                                          </p:val>
                                        </p:tav>
                                      </p:tavLst>
                                    </p:anim>
                                    <p:set>
                                      <p:cBhvr>
                                        <p:cTn id="324" dur="1" fill="hold">
                                          <p:stCondLst>
                                            <p:cond delay="499"/>
                                          </p:stCondLst>
                                        </p:cTn>
                                        <p:tgtEl>
                                          <p:spTgt spid="18"/>
                                        </p:tgtEl>
                                        <p:attrNameLst>
                                          <p:attrName>style.visibility</p:attrName>
                                        </p:attrNameLst>
                                      </p:cBhvr>
                                      <p:to>
                                        <p:strVal val="hidden"/>
                                      </p:to>
                                    </p:set>
                                  </p:childTnLst>
                                </p:cTn>
                              </p:par>
                            </p:childTnLst>
                          </p:cTn>
                        </p:par>
                      </p:childTnLst>
                    </p:cTn>
                  </p:par>
                  <p:par>
                    <p:cTn id="325" fill="hold">
                      <p:stCondLst>
                        <p:cond delay="indefinite"/>
                      </p:stCondLst>
                      <p:childTnLst>
                        <p:par>
                          <p:cTn id="326" fill="hold">
                            <p:stCondLst>
                              <p:cond delay="0"/>
                            </p:stCondLst>
                            <p:childTnLst>
                              <p:par>
                                <p:cTn id="327" presetID="2" presetClass="exit" presetSubtype="4" fill="hold" grpId="1" nodeType="clickEffect">
                                  <p:stCondLst>
                                    <p:cond delay="0"/>
                                  </p:stCondLst>
                                  <p:childTnLst>
                                    <p:anim calcmode="lin" valueType="num">
                                      <p:cBhvr additive="base">
                                        <p:cTn id="328" dur="500"/>
                                        <p:tgtEl>
                                          <p:spTgt spid="19"/>
                                        </p:tgtEl>
                                        <p:attrNameLst>
                                          <p:attrName>ppt_x</p:attrName>
                                        </p:attrNameLst>
                                      </p:cBhvr>
                                      <p:tavLst>
                                        <p:tav tm="0">
                                          <p:val>
                                            <p:strVal val="ppt_x"/>
                                          </p:val>
                                        </p:tav>
                                        <p:tav tm="100000">
                                          <p:val>
                                            <p:strVal val="ppt_x"/>
                                          </p:val>
                                        </p:tav>
                                      </p:tavLst>
                                    </p:anim>
                                    <p:anim calcmode="lin" valueType="num">
                                      <p:cBhvr additive="base">
                                        <p:cTn id="329" dur="500"/>
                                        <p:tgtEl>
                                          <p:spTgt spid="19"/>
                                        </p:tgtEl>
                                        <p:attrNameLst>
                                          <p:attrName>ppt_y</p:attrName>
                                        </p:attrNameLst>
                                      </p:cBhvr>
                                      <p:tavLst>
                                        <p:tav tm="0">
                                          <p:val>
                                            <p:strVal val="ppt_y"/>
                                          </p:val>
                                        </p:tav>
                                        <p:tav tm="100000">
                                          <p:val>
                                            <p:strVal val="1+ppt_h/2"/>
                                          </p:val>
                                        </p:tav>
                                      </p:tavLst>
                                    </p:anim>
                                    <p:set>
                                      <p:cBhvr>
                                        <p:cTn id="330" dur="1" fill="hold">
                                          <p:stCondLst>
                                            <p:cond delay="499"/>
                                          </p:stCondLst>
                                        </p:cTn>
                                        <p:tgtEl>
                                          <p:spTgt spid="19"/>
                                        </p:tgtEl>
                                        <p:attrNameLst>
                                          <p:attrName>style.visibility</p:attrName>
                                        </p:attrNameLst>
                                      </p:cBhvr>
                                      <p:to>
                                        <p:strVal val="hidden"/>
                                      </p:to>
                                    </p:set>
                                  </p:childTnLst>
                                </p:cTn>
                              </p:par>
                            </p:childTnLst>
                          </p:cTn>
                        </p:par>
                      </p:childTnLst>
                    </p:cTn>
                  </p:par>
                  <p:par>
                    <p:cTn id="331" fill="hold">
                      <p:stCondLst>
                        <p:cond delay="indefinite"/>
                      </p:stCondLst>
                      <p:childTnLst>
                        <p:par>
                          <p:cTn id="332" fill="hold">
                            <p:stCondLst>
                              <p:cond delay="0"/>
                            </p:stCondLst>
                            <p:childTnLst>
                              <p:par>
                                <p:cTn id="333" presetID="2" presetClass="exit" presetSubtype="4" fill="hold" grpId="1" nodeType="clickEffect">
                                  <p:stCondLst>
                                    <p:cond delay="0"/>
                                  </p:stCondLst>
                                  <p:childTnLst>
                                    <p:anim calcmode="lin" valueType="num">
                                      <p:cBhvr additive="base">
                                        <p:cTn id="334" dur="500"/>
                                        <p:tgtEl>
                                          <p:spTgt spid="29"/>
                                        </p:tgtEl>
                                        <p:attrNameLst>
                                          <p:attrName>ppt_x</p:attrName>
                                        </p:attrNameLst>
                                      </p:cBhvr>
                                      <p:tavLst>
                                        <p:tav tm="0">
                                          <p:val>
                                            <p:strVal val="ppt_x"/>
                                          </p:val>
                                        </p:tav>
                                        <p:tav tm="100000">
                                          <p:val>
                                            <p:strVal val="ppt_x"/>
                                          </p:val>
                                        </p:tav>
                                      </p:tavLst>
                                    </p:anim>
                                    <p:anim calcmode="lin" valueType="num">
                                      <p:cBhvr additive="base">
                                        <p:cTn id="335" dur="500"/>
                                        <p:tgtEl>
                                          <p:spTgt spid="29"/>
                                        </p:tgtEl>
                                        <p:attrNameLst>
                                          <p:attrName>ppt_y</p:attrName>
                                        </p:attrNameLst>
                                      </p:cBhvr>
                                      <p:tavLst>
                                        <p:tav tm="0">
                                          <p:val>
                                            <p:strVal val="ppt_y"/>
                                          </p:val>
                                        </p:tav>
                                        <p:tav tm="100000">
                                          <p:val>
                                            <p:strVal val="1+ppt_h/2"/>
                                          </p:val>
                                        </p:tav>
                                      </p:tavLst>
                                    </p:anim>
                                    <p:set>
                                      <p:cBhvr>
                                        <p:cTn id="336" dur="1" fill="hold">
                                          <p:stCondLst>
                                            <p:cond delay="499"/>
                                          </p:stCondLst>
                                        </p:cTn>
                                        <p:tgtEl>
                                          <p:spTgt spid="29"/>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2" presetClass="exit" presetSubtype="4" fill="hold" grpId="1" nodeType="clickEffect">
                                  <p:stCondLst>
                                    <p:cond delay="0"/>
                                  </p:stCondLst>
                                  <p:childTnLst>
                                    <p:anim calcmode="lin" valueType="num">
                                      <p:cBhvr additive="base">
                                        <p:cTn id="340" dur="500"/>
                                        <p:tgtEl>
                                          <p:spTgt spid="75"/>
                                        </p:tgtEl>
                                        <p:attrNameLst>
                                          <p:attrName>ppt_x</p:attrName>
                                        </p:attrNameLst>
                                      </p:cBhvr>
                                      <p:tavLst>
                                        <p:tav tm="0">
                                          <p:val>
                                            <p:strVal val="ppt_x"/>
                                          </p:val>
                                        </p:tav>
                                        <p:tav tm="100000">
                                          <p:val>
                                            <p:strVal val="ppt_x"/>
                                          </p:val>
                                        </p:tav>
                                      </p:tavLst>
                                    </p:anim>
                                    <p:anim calcmode="lin" valueType="num">
                                      <p:cBhvr additive="base">
                                        <p:cTn id="341" dur="500"/>
                                        <p:tgtEl>
                                          <p:spTgt spid="75"/>
                                        </p:tgtEl>
                                        <p:attrNameLst>
                                          <p:attrName>ppt_y</p:attrName>
                                        </p:attrNameLst>
                                      </p:cBhvr>
                                      <p:tavLst>
                                        <p:tav tm="0">
                                          <p:val>
                                            <p:strVal val="ppt_y"/>
                                          </p:val>
                                        </p:tav>
                                        <p:tav tm="100000">
                                          <p:val>
                                            <p:strVal val="1+ppt_h/2"/>
                                          </p:val>
                                        </p:tav>
                                      </p:tavLst>
                                    </p:anim>
                                    <p:set>
                                      <p:cBhvr>
                                        <p:cTn id="342" dur="1" fill="hold">
                                          <p:stCondLst>
                                            <p:cond delay="499"/>
                                          </p:stCondLst>
                                        </p:cTn>
                                        <p:tgtEl>
                                          <p:spTgt spid="75"/>
                                        </p:tgtEl>
                                        <p:attrNameLst>
                                          <p:attrName>style.visibility</p:attrName>
                                        </p:attrNameLst>
                                      </p:cBhvr>
                                      <p:to>
                                        <p:strVal val="hidden"/>
                                      </p:to>
                                    </p:set>
                                  </p:childTnLst>
                                </p:cTn>
                              </p:par>
                            </p:childTnLst>
                          </p:cTn>
                        </p:par>
                      </p:childTnLst>
                    </p:cTn>
                  </p:par>
                  <p:par>
                    <p:cTn id="343" fill="hold">
                      <p:stCondLst>
                        <p:cond delay="indefinite"/>
                      </p:stCondLst>
                      <p:childTnLst>
                        <p:par>
                          <p:cTn id="344" fill="hold">
                            <p:stCondLst>
                              <p:cond delay="0"/>
                            </p:stCondLst>
                            <p:childTnLst>
                              <p:par>
                                <p:cTn id="345" presetID="2" presetClass="exit" presetSubtype="4" fill="hold" grpId="1" nodeType="clickEffect">
                                  <p:stCondLst>
                                    <p:cond delay="0"/>
                                  </p:stCondLst>
                                  <p:childTnLst>
                                    <p:anim calcmode="lin" valueType="num">
                                      <p:cBhvr additive="base">
                                        <p:cTn id="346" dur="500"/>
                                        <p:tgtEl>
                                          <p:spTgt spid="32"/>
                                        </p:tgtEl>
                                        <p:attrNameLst>
                                          <p:attrName>ppt_x</p:attrName>
                                        </p:attrNameLst>
                                      </p:cBhvr>
                                      <p:tavLst>
                                        <p:tav tm="0">
                                          <p:val>
                                            <p:strVal val="ppt_x"/>
                                          </p:val>
                                        </p:tav>
                                        <p:tav tm="100000">
                                          <p:val>
                                            <p:strVal val="ppt_x"/>
                                          </p:val>
                                        </p:tav>
                                      </p:tavLst>
                                    </p:anim>
                                    <p:anim calcmode="lin" valueType="num">
                                      <p:cBhvr additive="base">
                                        <p:cTn id="347" dur="500"/>
                                        <p:tgtEl>
                                          <p:spTgt spid="32"/>
                                        </p:tgtEl>
                                        <p:attrNameLst>
                                          <p:attrName>ppt_y</p:attrName>
                                        </p:attrNameLst>
                                      </p:cBhvr>
                                      <p:tavLst>
                                        <p:tav tm="0">
                                          <p:val>
                                            <p:strVal val="ppt_y"/>
                                          </p:val>
                                        </p:tav>
                                        <p:tav tm="100000">
                                          <p:val>
                                            <p:strVal val="1+ppt_h/2"/>
                                          </p:val>
                                        </p:tav>
                                      </p:tavLst>
                                    </p:anim>
                                    <p:set>
                                      <p:cBhvr>
                                        <p:cTn id="348" dur="1" fill="hold">
                                          <p:stCondLst>
                                            <p:cond delay="499"/>
                                          </p:stCondLst>
                                        </p:cTn>
                                        <p:tgtEl>
                                          <p:spTgt spid="32"/>
                                        </p:tgtEl>
                                        <p:attrNameLst>
                                          <p:attrName>style.visibility</p:attrName>
                                        </p:attrNameLst>
                                      </p:cBhvr>
                                      <p:to>
                                        <p:strVal val="hidden"/>
                                      </p:to>
                                    </p:set>
                                  </p:childTnLst>
                                </p:cTn>
                              </p:par>
                            </p:childTnLst>
                          </p:cTn>
                        </p:par>
                      </p:childTnLst>
                    </p:cTn>
                  </p:par>
                  <p:par>
                    <p:cTn id="349" fill="hold">
                      <p:stCondLst>
                        <p:cond delay="indefinite"/>
                      </p:stCondLst>
                      <p:childTnLst>
                        <p:par>
                          <p:cTn id="350" fill="hold">
                            <p:stCondLst>
                              <p:cond delay="0"/>
                            </p:stCondLst>
                            <p:childTnLst>
                              <p:par>
                                <p:cTn id="351" presetID="2" presetClass="exit" presetSubtype="4" fill="hold" grpId="1" nodeType="clickEffect">
                                  <p:stCondLst>
                                    <p:cond delay="0"/>
                                  </p:stCondLst>
                                  <p:childTnLst>
                                    <p:anim calcmode="lin" valueType="num">
                                      <p:cBhvr additive="base">
                                        <p:cTn id="352" dur="500"/>
                                        <p:tgtEl>
                                          <p:spTgt spid="35"/>
                                        </p:tgtEl>
                                        <p:attrNameLst>
                                          <p:attrName>ppt_x</p:attrName>
                                        </p:attrNameLst>
                                      </p:cBhvr>
                                      <p:tavLst>
                                        <p:tav tm="0">
                                          <p:val>
                                            <p:strVal val="ppt_x"/>
                                          </p:val>
                                        </p:tav>
                                        <p:tav tm="100000">
                                          <p:val>
                                            <p:strVal val="ppt_x"/>
                                          </p:val>
                                        </p:tav>
                                      </p:tavLst>
                                    </p:anim>
                                    <p:anim calcmode="lin" valueType="num">
                                      <p:cBhvr additive="base">
                                        <p:cTn id="353" dur="500"/>
                                        <p:tgtEl>
                                          <p:spTgt spid="35"/>
                                        </p:tgtEl>
                                        <p:attrNameLst>
                                          <p:attrName>ppt_y</p:attrName>
                                        </p:attrNameLst>
                                      </p:cBhvr>
                                      <p:tavLst>
                                        <p:tav tm="0">
                                          <p:val>
                                            <p:strVal val="ppt_y"/>
                                          </p:val>
                                        </p:tav>
                                        <p:tav tm="100000">
                                          <p:val>
                                            <p:strVal val="1+ppt_h/2"/>
                                          </p:val>
                                        </p:tav>
                                      </p:tavLst>
                                    </p:anim>
                                    <p:set>
                                      <p:cBhvr>
                                        <p:cTn id="354" dur="1" fill="hold">
                                          <p:stCondLst>
                                            <p:cond delay="499"/>
                                          </p:stCondLst>
                                        </p:cTn>
                                        <p:tgtEl>
                                          <p:spTgt spid="35"/>
                                        </p:tgtEl>
                                        <p:attrNameLst>
                                          <p:attrName>style.visibility</p:attrName>
                                        </p:attrNameLst>
                                      </p:cBhvr>
                                      <p:to>
                                        <p:strVal val="hidden"/>
                                      </p:to>
                                    </p:set>
                                  </p:childTnLst>
                                </p:cTn>
                              </p:par>
                            </p:childTnLst>
                          </p:cTn>
                        </p:par>
                      </p:childTnLst>
                    </p:cTn>
                  </p:par>
                  <p:par>
                    <p:cTn id="355" fill="hold">
                      <p:stCondLst>
                        <p:cond delay="indefinite"/>
                      </p:stCondLst>
                      <p:childTnLst>
                        <p:par>
                          <p:cTn id="356" fill="hold">
                            <p:stCondLst>
                              <p:cond delay="0"/>
                            </p:stCondLst>
                            <p:childTnLst>
                              <p:par>
                                <p:cTn id="357" presetID="2" presetClass="exit" presetSubtype="4" fill="hold" grpId="1" nodeType="clickEffect">
                                  <p:stCondLst>
                                    <p:cond delay="0"/>
                                  </p:stCondLst>
                                  <p:childTnLst>
                                    <p:anim calcmode="lin" valueType="num">
                                      <p:cBhvr additive="base">
                                        <p:cTn id="358" dur="500"/>
                                        <p:tgtEl>
                                          <p:spTgt spid="68"/>
                                        </p:tgtEl>
                                        <p:attrNameLst>
                                          <p:attrName>ppt_x</p:attrName>
                                        </p:attrNameLst>
                                      </p:cBhvr>
                                      <p:tavLst>
                                        <p:tav tm="0">
                                          <p:val>
                                            <p:strVal val="ppt_x"/>
                                          </p:val>
                                        </p:tav>
                                        <p:tav tm="100000">
                                          <p:val>
                                            <p:strVal val="ppt_x"/>
                                          </p:val>
                                        </p:tav>
                                      </p:tavLst>
                                    </p:anim>
                                    <p:anim calcmode="lin" valueType="num">
                                      <p:cBhvr additive="base">
                                        <p:cTn id="359" dur="500"/>
                                        <p:tgtEl>
                                          <p:spTgt spid="68"/>
                                        </p:tgtEl>
                                        <p:attrNameLst>
                                          <p:attrName>ppt_y</p:attrName>
                                        </p:attrNameLst>
                                      </p:cBhvr>
                                      <p:tavLst>
                                        <p:tav tm="0">
                                          <p:val>
                                            <p:strVal val="ppt_y"/>
                                          </p:val>
                                        </p:tav>
                                        <p:tav tm="100000">
                                          <p:val>
                                            <p:strVal val="1+ppt_h/2"/>
                                          </p:val>
                                        </p:tav>
                                      </p:tavLst>
                                    </p:anim>
                                    <p:set>
                                      <p:cBhvr>
                                        <p:cTn id="360" dur="1" fill="hold">
                                          <p:stCondLst>
                                            <p:cond delay="499"/>
                                          </p:stCondLst>
                                        </p:cTn>
                                        <p:tgtEl>
                                          <p:spTgt spid="68"/>
                                        </p:tgtEl>
                                        <p:attrNameLst>
                                          <p:attrName>style.visibility</p:attrName>
                                        </p:attrNameLst>
                                      </p:cBhvr>
                                      <p:to>
                                        <p:strVal val="hidden"/>
                                      </p:to>
                                    </p:set>
                                  </p:childTnLst>
                                </p:cTn>
                              </p:par>
                            </p:childTnLst>
                          </p:cTn>
                        </p:par>
                      </p:childTnLst>
                    </p:cTn>
                  </p:par>
                  <p:par>
                    <p:cTn id="361" fill="hold">
                      <p:stCondLst>
                        <p:cond delay="indefinite"/>
                      </p:stCondLst>
                      <p:childTnLst>
                        <p:par>
                          <p:cTn id="362" fill="hold">
                            <p:stCondLst>
                              <p:cond delay="0"/>
                            </p:stCondLst>
                            <p:childTnLst>
                              <p:par>
                                <p:cTn id="363" presetID="2" presetClass="exit" presetSubtype="4" fill="hold" grpId="1" nodeType="clickEffect">
                                  <p:stCondLst>
                                    <p:cond delay="0"/>
                                  </p:stCondLst>
                                  <p:childTnLst>
                                    <p:anim calcmode="lin" valueType="num">
                                      <p:cBhvr additive="base">
                                        <p:cTn id="364" dur="500"/>
                                        <p:tgtEl>
                                          <p:spTgt spid="20"/>
                                        </p:tgtEl>
                                        <p:attrNameLst>
                                          <p:attrName>ppt_x</p:attrName>
                                        </p:attrNameLst>
                                      </p:cBhvr>
                                      <p:tavLst>
                                        <p:tav tm="0">
                                          <p:val>
                                            <p:strVal val="ppt_x"/>
                                          </p:val>
                                        </p:tav>
                                        <p:tav tm="100000">
                                          <p:val>
                                            <p:strVal val="ppt_x"/>
                                          </p:val>
                                        </p:tav>
                                      </p:tavLst>
                                    </p:anim>
                                    <p:anim calcmode="lin" valueType="num">
                                      <p:cBhvr additive="base">
                                        <p:cTn id="365" dur="500"/>
                                        <p:tgtEl>
                                          <p:spTgt spid="20"/>
                                        </p:tgtEl>
                                        <p:attrNameLst>
                                          <p:attrName>ppt_y</p:attrName>
                                        </p:attrNameLst>
                                      </p:cBhvr>
                                      <p:tavLst>
                                        <p:tav tm="0">
                                          <p:val>
                                            <p:strVal val="ppt_y"/>
                                          </p:val>
                                        </p:tav>
                                        <p:tav tm="100000">
                                          <p:val>
                                            <p:strVal val="1+ppt_h/2"/>
                                          </p:val>
                                        </p:tav>
                                      </p:tavLst>
                                    </p:anim>
                                    <p:set>
                                      <p:cBhvr>
                                        <p:cTn id="366" dur="1" fill="hold">
                                          <p:stCondLst>
                                            <p:cond delay="499"/>
                                          </p:stCondLst>
                                        </p:cTn>
                                        <p:tgtEl>
                                          <p:spTgt spid="20"/>
                                        </p:tgtEl>
                                        <p:attrNameLst>
                                          <p:attrName>style.visibility</p:attrName>
                                        </p:attrNameLst>
                                      </p:cBhvr>
                                      <p:to>
                                        <p:strVal val="hidden"/>
                                      </p:to>
                                    </p:set>
                                  </p:childTnLst>
                                </p:cTn>
                              </p:par>
                            </p:childTnLst>
                          </p:cTn>
                        </p:par>
                      </p:childTnLst>
                    </p:cTn>
                  </p:par>
                  <p:par>
                    <p:cTn id="367" fill="hold">
                      <p:stCondLst>
                        <p:cond delay="indefinite"/>
                      </p:stCondLst>
                      <p:childTnLst>
                        <p:par>
                          <p:cTn id="368" fill="hold">
                            <p:stCondLst>
                              <p:cond delay="0"/>
                            </p:stCondLst>
                            <p:childTnLst>
                              <p:par>
                                <p:cTn id="369" presetID="2" presetClass="exit" presetSubtype="4" fill="hold" grpId="1" nodeType="clickEffect">
                                  <p:stCondLst>
                                    <p:cond delay="0"/>
                                  </p:stCondLst>
                                  <p:childTnLst>
                                    <p:anim calcmode="lin" valueType="num">
                                      <p:cBhvr additive="base">
                                        <p:cTn id="370" dur="500"/>
                                        <p:tgtEl>
                                          <p:spTgt spid="21"/>
                                        </p:tgtEl>
                                        <p:attrNameLst>
                                          <p:attrName>ppt_x</p:attrName>
                                        </p:attrNameLst>
                                      </p:cBhvr>
                                      <p:tavLst>
                                        <p:tav tm="0">
                                          <p:val>
                                            <p:strVal val="ppt_x"/>
                                          </p:val>
                                        </p:tav>
                                        <p:tav tm="100000">
                                          <p:val>
                                            <p:strVal val="ppt_x"/>
                                          </p:val>
                                        </p:tav>
                                      </p:tavLst>
                                    </p:anim>
                                    <p:anim calcmode="lin" valueType="num">
                                      <p:cBhvr additive="base">
                                        <p:cTn id="371" dur="500"/>
                                        <p:tgtEl>
                                          <p:spTgt spid="21"/>
                                        </p:tgtEl>
                                        <p:attrNameLst>
                                          <p:attrName>ppt_y</p:attrName>
                                        </p:attrNameLst>
                                      </p:cBhvr>
                                      <p:tavLst>
                                        <p:tav tm="0">
                                          <p:val>
                                            <p:strVal val="ppt_y"/>
                                          </p:val>
                                        </p:tav>
                                        <p:tav tm="100000">
                                          <p:val>
                                            <p:strVal val="1+ppt_h/2"/>
                                          </p:val>
                                        </p:tav>
                                      </p:tavLst>
                                    </p:anim>
                                    <p:set>
                                      <p:cBhvr>
                                        <p:cTn id="372" dur="1" fill="hold">
                                          <p:stCondLst>
                                            <p:cond delay="499"/>
                                          </p:stCondLst>
                                        </p:cTn>
                                        <p:tgtEl>
                                          <p:spTgt spid="21"/>
                                        </p:tgtEl>
                                        <p:attrNameLst>
                                          <p:attrName>style.visibility</p:attrName>
                                        </p:attrNameLst>
                                      </p:cBhvr>
                                      <p:to>
                                        <p:strVal val="hidden"/>
                                      </p:to>
                                    </p:set>
                                  </p:childTnLst>
                                </p:cTn>
                              </p:par>
                            </p:childTnLst>
                          </p:cTn>
                        </p:par>
                      </p:childTnLst>
                    </p:cTn>
                  </p:par>
                  <p:par>
                    <p:cTn id="373" fill="hold">
                      <p:stCondLst>
                        <p:cond delay="indefinite"/>
                      </p:stCondLst>
                      <p:childTnLst>
                        <p:par>
                          <p:cTn id="374" fill="hold">
                            <p:stCondLst>
                              <p:cond delay="0"/>
                            </p:stCondLst>
                            <p:childTnLst>
                              <p:par>
                                <p:cTn id="375" presetID="2" presetClass="exit" presetSubtype="4" fill="hold" grpId="1" nodeType="clickEffect">
                                  <p:stCondLst>
                                    <p:cond delay="0"/>
                                  </p:stCondLst>
                                  <p:childTnLst>
                                    <p:anim calcmode="lin" valueType="num">
                                      <p:cBhvr additive="base">
                                        <p:cTn id="376" dur="500"/>
                                        <p:tgtEl>
                                          <p:spTgt spid="22"/>
                                        </p:tgtEl>
                                        <p:attrNameLst>
                                          <p:attrName>ppt_x</p:attrName>
                                        </p:attrNameLst>
                                      </p:cBhvr>
                                      <p:tavLst>
                                        <p:tav tm="0">
                                          <p:val>
                                            <p:strVal val="ppt_x"/>
                                          </p:val>
                                        </p:tav>
                                        <p:tav tm="100000">
                                          <p:val>
                                            <p:strVal val="ppt_x"/>
                                          </p:val>
                                        </p:tav>
                                      </p:tavLst>
                                    </p:anim>
                                    <p:anim calcmode="lin" valueType="num">
                                      <p:cBhvr additive="base">
                                        <p:cTn id="377" dur="500"/>
                                        <p:tgtEl>
                                          <p:spTgt spid="22"/>
                                        </p:tgtEl>
                                        <p:attrNameLst>
                                          <p:attrName>ppt_y</p:attrName>
                                        </p:attrNameLst>
                                      </p:cBhvr>
                                      <p:tavLst>
                                        <p:tav tm="0">
                                          <p:val>
                                            <p:strVal val="ppt_y"/>
                                          </p:val>
                                        </p:tav>
                                        <p:tav tm="100000">
                                          <p:val>
                                            <p:strVal val="1+ppt_h/2"/>
                                          </p:val>
                                        </p:tav>
                                      </p:tavLst>
                                    </p:anim>
                                    <p:set>
                                      <p:cBhvr>
                                        <p:cTn id="378" dur="1" fill="hold">
                                          <p:stCondLst>
                                            <p:cond delay="499"/>
                                          </p:stCondLst>
                                        </p:cTn>
                                        <p:tgtEl>
                                          <p:spTgt spid="22"/>
                                        </p:tgtEl>
                                        <p:attrNameLst>
                                          <p:attrName>style.visibility</p:attrName>
                                        </p:attrNameLst>
                                      </p:cBhvr>
                                      <p:to>
                                        <p:strVal val="hidden"/>
                                      </p:to>
                                    </p:set>
                                  </p:childTnLst>
                                </p:cTn>
                              </p:par>
                            </p:childTnLst>
                          </p:cTn>
                        </p:par>
                      </p:childTnLst>
                    </p:cTn>
                  </p:par>
                  <p:par>
                    <p:cTn id="379" fill="hold">
                      <p:stCondLst>
                        <p:cond delay="indefinite"/>
                      </p:stCondLst>
                      <p:childTnLst>
                        <p:par>
                          <p:cTn id="380" fill="hold">
                            <p:stCondLst>
                              <p:cond delay="0"/>
                            </p:stCondLst>
                            <p:childTnLst>
                              <p:par>
                                <p:cTn id="381" presetID="2" presetClass="exit" presetSubtype="4" fill="hold" grpId="1" nodeType="clickEffect">
                                  <p:stCondLst>
                                    <p:cond delay="0"/>
                                  </p:stCondLst>
                                  <p:childTnLst>
                                    <p:anim calcmode="lin" valueType="num">
                                      <p:cBhvr additive="base">
                                        <p:cTn id="382" dur="500"/>
                                        <p:tgtEl>
                                          <p:spTgt spid="23"/>
                                        </p:tgtEl>
                                        <p:attrNameLst>
                                          <p:attrName>ppt_x</p:attrName>
                                        </p:attrNameLst>
                                      </p:cBhvr>
                                      <p:tavLst>
                                        <p:tav tm="0">
                                          <p:val>
                                            <p:strVal val="ppt_x"/>
                                          </p:val>
                                        </p:tav>
                                        <p:tav tm="100000">
                                          <p:val>
                                            <p:strVal val="ppt_x"/>
                                          </p:val>
                                        </p:tav>
                                      </p:tavLst>
                                    </p:anim>
                                    <p:anim calcmode="lin" valueType="num">
                                      <p:cBhvr additive="base">
                                        <p:cTn id="383" dur="500"/>
                                        <p:tgtEl>
                                          <p:spTgt spid="23"/>
                                        </p:tgtEl>
                                        <p:attrNameLst>
                                          <p:attrName>ppt_y</p:attrName>
                                        </p:attrNameLst>
                                      </p:cBhvr>
                                      <p:tavLst>
                                        <p:tav tm="0">
                                          <p:val>
                                            <p:strVal val="ppt_y"/>
                                          </p:val>
                                        </p:tav>
                                        <p:tav tm="100000">
                                          <p:val>
                                            <p:strVal val="1+ppt_h/2"/>
                                          </p:val>
                                        </p:tav>
                                      </p:tavLst>
                                    </p:anim>
                                    <p:set>
                                      <p:cBhvr>
                                        <p:cTn id="384" dur="1" fill="hold">
                                          <p:stCondLst>
                                            <p:cond delay="499"/>
                                          </p:stCondLst>
                                        </p:cTn>
                                        <p:tgtEl>
                                          <p:spTgt spid="23"/>
                                        </p:tgtEl>
                                        <p:attrNameLst>
                                          <p:attrName>style.visibility</p:attrName>
                                        </p:attrNameLst>
                                      </p:cBhvr>
                                      <p:to>
                                        <p:strVal val="hidden"/>
                                      </p:to>
                                    </p:set>
                                  </p:childTnLst>
                                </p:cTn>
                              </p:par>
                            </p:childTnLst>
                          </p:cTn>
                        </p:par>
                      </p:childTnLst>
                    </p:cTn>
                  </p:par>
                  <p:par>
                    <p:cTn id="385" fill="hold">
                      <p:stCondLst>
                        <p:cond delay="indefinite"/>
                      </p:stCondLst>
                      <p:childTnLst>
                        <p:par>
                          <p:cTn id="386" fill="hold">
                            <p:stCondLst>
                              <p:cond delay="0"/>
                            </p:stCondLst>
                            <p:childTnLst>
                              <p:par>
                                <p:cTn id="387" presetID="2" presetClass="exit" presetSubtype="4" fill="hold" grpId="1" nodeType="clickEffect">
                                  <p:stCondLst>
                                    <p:cond delay="0"/>
                                  </p:stCondLst>
                                  <p:childTnLst>
                                    <p:anim calcmode="lin" valueType="num">
                                      <p:cBhvr additive="base">
                                        <p:cTn id="388" dur="500"/>
                                        <p:tgtEl>
                                          <p:spTgt spid="76"/>
                                        </p:tgtEl>
                                        <p:attrNameLst>
                                          <p:attrName>ppt_x</p:attrName>
                                        </p:attrNameLst>
                                      </p:cBhvr>
                                      <p:tavLst>
                                        <p:tav tm="0">
                                          <p:val>
                                            <p:strVal val="ppt_x"/>
                                          </p:val>
                                        </p:tav>
                                        <p:tav tm="100000">
                                          <p:val>
                                            <p:strVal val="ppt_x"/>
                                          </p:val>
                                        </p:tav>
                                      </p:tavLst>
                                    </p:anim>
                                    <p:anim calcmode="lin" valueType="num">
                                      <p:cBhvr additive="base">
                                        <p:cTn id="389" dur="500"/>
                                        <p:tgtEl>
                                          <p:spTgt spid="76"/>
                                        </p:tgtEl>
                                        <p:attrNameLst>
                                          <p:attrName>ppt_y</p:attrName>
                                        </p:attrNameLst>
                                      </p:cBhvr>
                                      <p:tavLst>
                                        <p:tav tm="0">
                                          <p:val>
                                            <p:strVal val="ppt_y"/>
                                          </p:val>
                                        </p:tav>
                                        <p:tav tm="100000">
                                          <p:val>
                                            <p:strVal val="1+ppt_h/2"/>
                                          </p:val>
                                        </p:tav>
                                      </p:tavLst>
                                    </p:anim>
                                    <p:set>
                                      <p:cBhvr>
                                        <p:cTn id="390" dur="1" fill="hold">
                                          <p:stCondLst>
                                            <p:cond delay="499"/>
                                          </p:stCondLst>
                                        </p:cTn>
                                        <p:tgtEl>
                                          <p:spTgt spid="76"/>
                                        </p:tgtEl>
                                        <p:attrNameLst>
                                          <p:attrName>style.visibility</p:attrName>
                                        </p:attrNameLst>
                                      </p:cBhvr>
                                      <p:to>
                                        <p:strVal val="hidden"/>
                                      </p:to>
                                    </p:set>
                                  </p:childTnLst>
                                </p:cTn>
                              </p:par>
                            </p:childTnLst>
                          </p:cTn>
                        </p:par>
                      </p:childTnLst>
                    </p:cTn>
                  </p:par>
                  <p:par>
                    <p:cTn id="391" fill="hold">
                      <p:stCondLst>
                        <p:cond delay="indefinite"/>
                      </p:stCondLst>
                      <p:childTnLst>
                        <p:par>
                          <p:cTn id="392" fill="hold">
                            <p:stCondLst>
                              <p:cond delay="0"/>
                            </p:stCondLst>
                            <p:childTnLst>
                              <p:par>
                                <p:cTn id="393" presetID="2" presetClass="exit" presetSubtype="4" fill="hold" grpId="1" nodeType="clickEffect">
                                  <p:stCondLst>
                                    <p:cond delay="0"/>
                                  </p:stCondLst>
                                  <p:childTnLst>
                                    <p:anim calcmode="lin" valueType="num">
                                      <p:cBhvr additive="base">
                                        <p:cTn id="394" dur="500"/>
                                        <p:tgtEl>
                                          <p:spTgt spid="30"/>
                                        </p:tgtEl>
                                        <p:attrNameLst>
                                          <p:attrName>ppt_x</p:attrName>
                                        </p:attrNameLst>
                                      </p:cBhvr>
                                      <p:tavLst>
                                        <p:tav tm="0">
                                          <p:val>
                                            <p:strVal val="ppt_x"/>
                                          </p:val>
                                        </p:tav>
                                        <p:tav tm="100000">
                                          <p:val>
                                            <p:strVal val="ppt_x"/>
                                          </p:val>
                                        </p:tav>
                                      </p:tavLst>
                                    </p:anim>
                                    <p:anim calcmode="lin" valueType="num">
                                      <p:cBhvr additive="base">
                                        <p:cTn id="395" dur="500"/>
                                        <p:tgtEl>
                                          <p:spTgt spid="30"/>
                                        </p:tgtEl>
                                        <p:attrNameLst>
                                          <p:attrName>ppt_y</p:attrName>
                                        </p:attrNameLst>
                                      </p:cBhvr>
                                      <p:tavLst>
                                        <p:tav tm="0">
                                          <p:val>
                                            <p:strVal val="ppt_y"/>
                                          </p:val>
                                        </p:tav>
                                        <p:tav tm="100000">
                                          <p:val>
                                            <p:strVal val="1+ppt_h/2"/>
                                          </p:val>
                                        </p:tav>
                                      </p:tavLst>
                                    </p:anim>
                                    <p:set>
                                      <p:cBhvr>
                                        <p:cTn id="396" dur="1" fill="hold">
                                          <p:stCondLst>
                                            <p:cond delay="499"/>
                                          </p:stCondLst>
                                        </p:cTn>
                                        <p:tgtEl>
                                          <p:spTgt spid="30"/>
                                        </p:tgtEl>
                                        <p:attrNameLst>
                                          <p:attrName>style.visibility</p:attrName>
                                        </p:attrNameLst>
                                      </p:cBhvr>
                                      <p:to>
                                        <p:strVal val="hidden"/>
                                      </p:to>
                                    </p:set>
                                  </p:childTnLst>
                                </p:cTn>
                              </p:par>
                            </p:childTnLst>
                          </p:cTn>
                        </p:par>
                      </p:childTnLst>
                    </p:cTn>
                  </p:par>
                  <p:par>
                    <p:cTn id="397" fill="hold">
                      <p:stCondLst>
                        <p:cond delay="indefinite"/>
                      </p:stCondLst>
                      <p:childTnLst>
                        <p:par>
                          <p:cTn id="398" fill="hold">
                            <p:stCondLst>
                              <p:cond delay="0"/>
                            </p:stCondLst>
                            <p:childTnLst>
                              <p:par>
                                <p:cTn id="399" presetID="2" presetClass="exit" presetSubtype="4" fill="hold" grpId="1" nodeType="clickEffect">
                                  <p:stCondLst>
                                    <p:cond delay="0"/>
                                  </p:stCondLst>
                                  <p:childTnLst>
                                    <p:anim calcmode="lin" valueType="num">
                                      <p:cBhvr additive="base">
                                        <p:cTn id="400" dur="500"/>
                                        <p:tgtEl>
                                          <p:spTgt spid="33"/>
                                        </p:tgtEl>
                                        <p:attrNameLst>
                                          <p:attrName>ppt_x</p:attrName>
                                        </p:attrNameLst>
                                      </p:cBhvr>
                                      <p:tavLst>
                                        <p:tav tm="0">
                                          <p:val>
                                            <p:strVal val="ppt_x"/>
                                          </p:val>
                                        </p:tav>
                                        <p:tav tm="100000">
                                          <p:val>
                                            <p:strVal val="ppt_x"/>
                                          </p:val>
                                        </p:tav>
                                      </p:tavLst>
                                    </p:anim>
                                    <p:anim calcmode="lin" valueType="num">
                                      <p:cBhvr additive="base">
                                        <p:cTn id="401" dur="500"/>
                                        <p:tgtEl>
                                          <p:spTgt spid="33"/>
                                        </p:tgtEl>
                                        <p:attrNameLst>
                                          <p:attrName>ppt_y</p:attrName>
                                        </p:attrNameLst>
                                      </p:cBhvr>
                                      <p:tavLst>
                                        <p:tav tm="0">
                                          <p:val>
                                            <p:strVal val="ppt_y"/>
                                          </p:val>
                                        </p:tav>
                                        <p:tav tm="100000">
                                          <p:val>
                                            <p:strVal val="1+ppt_h/2"/>
                                          </p:val>
                                        </p:tav>
                                      </p:tavLst>
                                    </p:anim>
                                    <p:set>
                                      <p:cBhvr>
                                        <p:cTn id="402" dur="1" fill="hold">
                                          <p:stCondLst>
                                            <p:cond delay="499"/>
                                          </p:stCondLst>
                                        </p:cTn>
                                        <p:tgtEl>
                                          <p:spTgt spid="33"/>
                                        </p:tgtEl>
                                        <p:attrNameLst>
                                          <p:attrName>style.visibility</p:attrName>
                                        </p:attrNameLst>
                                      </p:cBhvr>
                                      <p:to>
                                        <p:strVal val="hidden"/>
                                      </p:to>
                                    </p:set>
                                  </p:childTnLst>
                                </p:cTn>
                              </p:par>
                            </p:childTnLst>
                          </p:cTn>
                        </p:par>
                      </p:childTnLst>
                    </p:cTn>
                  </p:par>
                  <p:par>
                    <p:cTn id="403" fill="hold">
                      <p:stCondLst>
                        <p:cond delay="indefinite"/>
                      </p:stCondLst>
                      <p:childTnLst>
                        <p:par>
                          <p:cTn id="404" fill="hold">
                            <p:stCondLst>
                              <p:cond delay="0"/>
                            </p:stCondLst>
                            <p:childTnLst>
                              <p:par>
                                <p:cTn id="405" presetID="2" presetClass="exit" presetSubtype="4" fill="hold" grpId="1" nodeType="clickEffect">
                                  <p:stCondLst>
                                    <p:cond delay="0"/>
                                  </p:stCondLst>
                                  <p:childTnLst>
                                    <p:anim calcmode="lin" valueType="num">
                                      <p:cBhvr additive="base">
                                        <p:cTn id="406" dur="500"/>
                                        <p:tgtEl>
                                          <p:spTgt spid="36"/>
                                        </p:tgtEl>
                                        <p:attrNameLst>
                                          <p:attrName>ppt_x</p:attrName>
                                        </p:attrNameLst>
                                      </p:cBhvr>
                                      <p:tavLst>
                                        <p:tav tm="0">
                                          <p:val>
                                            <p:strVal val="ppt_x"/>
                                          </p:val>
                                        </p:tav>
                                        <p:tav tm="100000">
                                          <p:val>
                                            <p:strVal val="ppt_x"/>
                                          </p:val>
                                        </p:tav>
                                      </p:tavLst>
                                    </p:anim>
                                    <p:anim calcmode="lin" valueType="num">
                                      <p:cBhvr additive="base">
                                        <p:cTn id="407" dur="500"/>
                                        <p:tgtEl>
                                          <p:spTgt spid="36"/>
                                        </p:tgtEl>
                                        <p:attrNameLst>
                                          <p:attrName>ppt_y</p:attrName>
                                        </p:attrNameLst>
                                      </p:cBhvr>
                                      <p:tavLst>
                                        <p:tav tm="0">
                                          <p:val>
                                            <p:strVal val="ppt_y"/>
                                          </p:val>
                                        </p:tav>
                                        <p:tav tm="100000">
                                          <p:val>
                                            <p:strVal val="1+ppt_h/2"/>
                                          </p:val>
                                        </p:tav>
                                      </p:tavLst>
                                    </p:anim>
                                    <p:set>
                                      <p:cBhvr>
                                        <p:cTn id="408" dur="1" fill="hold">
                                          <p:stCondLst>
                                            <p:cond delay="499"/>
                                          </p:stCondLst>
                                        </p:cTn>
                                        <p:tgtEl>
                                          <p:spTgt spid="36"/>
                                        </p:tgtEl>
                                        <p:attrNameLst>
                                          <p:attrName>style.visibility</p:attrName>
                                        </p:attrNameLst>
                                      </p:cBhvr>
                                      <p:to>
                                        <p:strVal val="hidden"/>
                                      </p:to>
                                    </p:set>
                                  </p:childTnLst>
                                </p:cTn>
                              </p:par>
                            </p:childTnLst>
                          </p:cTn>
                        </p:par>
                      </p:childTnLst>
                    </p:cTn>
                  </p:par>
                  <p:par>
                    <p:cTn id="409" fill="hold">
                      <p:stCondLst>
                        <p:cond delay="indefinite"/>
                      </p:stCondLst>
                      <p:childTnLst>
                        <p:par>
                          <p:cTn id="410" fill="hold">
                            <p:stCondLst>
                              <p:cond delay="0"/>
                            </p:stCondLst>
                            <p:childTnLst>
                              <p:par>
                                <p:cTn id="411" presetID="2" presetClass="exit" presetSubtype="4" fill="hold" grpId="1" nodeType="clickEffect">
                                  <p:stCondLst>
                                    <p:cond delay="0"/>
                                  </p:stCondLst>
                                  <p:childTnLst>
                                    <p:anim calcmode="lin" valueType="num">
                                      <p:cBhvr additive="base">
                                        <p:cTn id="412" dur="500"/>
                                        <p:tgtEl>
                                          <p:spTgt spid="69"/>
                                        </p:tgtEl>
                                        <p:attrNameLst>
                                          <p:attrName>ppt_x</p:attrName>
                                        </p:attrNameLst>
                                      </p:cBhvr>
                                      <p:tavLst>
                                        <p:tav tm="0">
                                          <p:val>
                                            <p:strVal val="ppt_x"/>
                                          </p:val>
                                        </p:tav>
                                        <p:tav tm="100000">
                                          <p:val>
                                            <p:strVal val="ppt_x"/>
                                          </p:val>
                                        </p:tav>
                                      </p:tavLst>
                                    </p:anim>
                                    <p:anim calcmode="lin" valueType="num">
                                      <p:cBhvr additive="base">
                                        <p:cTn id="413" dur="500"/>
                                        <p:tgtEl>
                                          <p:spTgt spid="69"/>
                                        </p:tgtEl>
                                        <p:attrNameLst>
                                          <p:attrName>ppt_y</p:attrName>
                                        </p:attrNameLst>
                                      </p:cBhvr>
                                      <p:tavLst>
                                        <p:tav tm="0">
                                          <p:val>
                                            <p:strVal val="ppt_y"/>
                                          </p:val>
                                        </p:tav>
                                        <p:tav tm="100000">
                                          <p:val>
                                            <p:strVal val="1+ppt_h/2"/>
                                          </p:val>
                                        </p:tav>
                                      </p:tavLst>
                                    </p:anim>
                                    <p:set>
                                      <p:cBhvr>
                                        <p:cTn id="414" dur="1" fill="hold">
                                          <p:stCondLst>
                                            <p:cond delay="499"/>
                                          </p:stCondLst>
                                        </p:cTn>
                                        <p:tgtEl>
                                          <p:spTgt spid="69"/>
                                        </p:tgtEl>
                                        <p:attrNameLst>
                                          <p:attrName>style.visibility</p:attrName>
                                        </p:attrNameLst>
                                      </p:cBhvr>
                                      <p:to>
                                        <p:strVal val="hidden"/>
                                      </p:to>
                                    </p:set>
                                  </p:childTnLst>
                                </p:cTn>
                              </p:par>
                            </p:childTnLst>
                          </p:cTn>
                        </p:par>
                      </p:childTnLst>
                    </p:cTn>
                  </p:par>
                  <p:par>
                    <p:cTn id="415" fill="hold">
                      <p:stCondLst>
                        <p:cond delay="indefinite"/>
                      </p:stCondLst>
                      <p:childTnLst>
                        <p:par>
                          <p:cTn id="416" fill="hold">
                            <p:stCondLst>
                              <p:cond delay="0"/>
                            </p:stCondLst>
                            <p:childTnLst>
                              <p:par>
                                <p:cTn id="417" presetID="2" presetClass="exit" presetSubtype="4" fill="hold" grpId="1" nodeType="clickEffect">
                                  <p:stCondLst>
                                    <p:cond delay="0"/>
                                  </p:stCondLst>
                                  <p:childTnLst>
                                    <p:anim calcmode="lin" valueType="num">
                                      <p:cBhvr additive="base">
                                        <p:cTn id="418" dur="500"/>
                                        <p:tgtEl>
                                          <p:spTgt spid="24"/>
                                        </p:tgtEl>
                                        <p:attrNameLst>
                                          <p:attrName>ppt_x</p:attrName>
                                        </p:attrNameLst>
                                      </p:cBhvr>
                                      <p:tavLst>
                                        <p:tav tm="0">
                                          <p:val>
                                            <p:strVal val="ppt_x"/>
                                          </p:val>
                                        </p:tav>
                                        <p:tav tm="100000">
                                          <p:val>
                                            <p:strVal val="ppt_x"/>
                                          </p:val>
                                        </p:tav>
                                      </p:tavLst>
                                    </p:anim>
                                    <p:anim calcmode="lin" valueType="num">
                                      <p:cBhvr additive="base">
                                        <p:cTn id="419" dur="500"/>
                                        <p:tgtEl>
                                          <p:spTgt spid="24"/>
                                        </p:tgtEl>
                                        <p:attrNameLst>
                                          <p:attrName>ppt_y</p:attrName>
                                        </p:attrNameLst>
                                      </p:cBhvr>
                                      <p:tavLst>
                                        <p:tav tm="0">
                                          <p:val>
                                            <p:strVal val="ppt_y"/>
                                          </p:val>
                                        </p:tav>
                                        <p:tav tm="100000">
                                          <p:val>
                                            <p:strVal val="1+ppt_h/2"/>
                                          </p:val>
                                        </p:tav>
                                      </p:tavLst>
                                    </p:anim>
                                    <p:set>
                                      <p:cBhvr>
                                        <p:cTn id="420" dur="1" fill="hold">
                                          <p:stCondLst>
                                            <p:cond delay="499"/>
                                          </p:stCondLst>
                                        </p:cTn>
                                        <p:tgtEl>
                                          <p:spTgt spid="24"/>
                                        </p:tgtEl>
                                        <p:attrNameLst>
                                          <p:attrName>style.visibility</p:attrName>
                                        </p:attrNameLst>
                                      </p:cBhvr>
                                      <p:to>
                                        <p:strVal val="hidden"/>
                                      </p:to>
                                    </p:set>
                                  </p:childTnLst>
                                </p:cTn>
                              </p:par>
                            </p:childTnLst>
                          </p:cTn>
                        </p:par>
                      </p:childTnLst>
                    </p:cTn>
                  </p:par>
                  <p:par>
                    <p:cTn id="421" fill="hold">
                      <p:stCondLst>
                        <p:cond delay="indefinite"/>
                      </p:stCondLst>
                      <p:childTnLst>
                        <p:par>
                          <p:cTn id="422" fill="hold">
                            <p:stCondLst>
                              <p:cond delay="0"/>
                            </p:stCondLst>
                            <p:childTnLst>
                              <p:par>
                                <p:cTn id="423" presetID="2" presetClass="exit" presetSubtype="4" fill="hold" grpId="1" nodeType="clickEffect">
                                  <p:stCondLst>
                                    <p:cond delay="0"/>
                                  </p:stCondLst>
                                  <p:childTnLst>
                                    <p:anim calcmode="lin" valueType="num">
                                      <p:cBhvr additive="base">
                                        <p:cTn id="424" dur="500"/>
                                        <p:tgtEl>
                                          <p:spTgt spid="25"/>
                                        </p:tgtEl>
                                        <p:attrNameLst>
                                          <p:attrName>ppt_x</p:attrName>
                                        </p:attrNameLst>
                                      </p:cBhvr>
                                      <p:tavLst>
                                        <p:tav tm="0">
                                          <p:val>
                                            <p:strVal val="ppt_x"/>
                                          </p:val>
                                        </p:tav>
                                        <p:tav tm="100000">
                                          <p:val>
                                            <p:strVal val="ppt_x"/>
                                          </p:val>
                                        </p:tav>
                                      </p:tavLst>
                                    </p:anim>
                                    <p:anim calcmode="lin" valueType="num">
                                      <p:cBhvr additive="base">
                                        <p:cTn id="425" dur="500"/>
                                        <p:tgtEl>
                                          <p:spTgt spid="25"/>
                                        </p:tgtEl>
                                        <p:attrNameLst>
                                          <p:attrName>ppt_y</p:attrName>
                                        </p:attrNameLst>
                                      </p:cBhvr>
                                      <p:tavLst>
                                        <p:tav tm="0">
                                          <p:val>
                                            <p:strVal val="ppt_y"/>
                                          </p:val>
                                        </p:tav>
                                        <p:tav tm="100000">
                                          <p:val>
                                            <p:strVal val="1+ppt_h/2"/>
                                          </p:val>
                                        </p:tav>
                                      </p:tavLst>
                                    </p:anim>
                                    <p:set>
                                      <p:cBhvr>
                                        <p:cTn id="426" dur="1" fill="hold">
                                          <p:stCondLst>
                                            <p:cond delay="499"/>
                                          </p:stCondLst>
                                        </p:cTn>
                                        <p:tgtEl>
                                          <p:spTgt spid="25"/>
                                        </p:tgtEl>
                                        <p:attrNameLst>
                                          <p:attrName>style.visibility</p:attrName>
                                        </p:attrNameLst>
                                      </p:cBhvr>
                                      <p:to>
                                        <p:strVal val="hidden"/>
                                      </p:to>
                                    </p:set>
                                  </p:childTnLst>
                                </p:cTn>
                              </p:par>
                            </p:childTnLst>
                          </p:cTn>
                        </p:par>
                      </p:childTnLst>
                    </p:cTn>
                  </p:par>
                  <p:par>
                    <p:cTn id="427" fill="hold">
                      <p:stCondLst>
                        <p:cond delay="indefinite"/>
                      </p:stCondLst>
                      <p:childTnLst>
                        <p:par>
                          <p:cTn id="428" fill="hold">
                            <p:stCondLst>
                              <p:cond delay="0"/>
                            </p:stCondLst>
                            <p:childTnLst>
                              <p:par>
                                <p:cTn id="429" presetID="2" presetClass="exit" presetSubtype="4" fill="hold" grpId="1" nodeType="clickEffect">
                                  <p:stCondLst>
                                    <p:cond delay="0"/>
                                  </p:stCondLst>
                                  <p:childTnLst>
                                    <p:anim calcmode="lin" valueType="num">
                                      <p:cBhvr additive="base">
                                        <p:cTn id="430" dur="500"/>
                                        <p:tgtEl>
                                          <p:spTgt spid="26"/>
                                        </p:tgtEl>
                                        <p:attrNameLst>
                                          <p:attrName>ppt_x</p:attrName>
                                        </p:attrNameLst>
                                      </p:cBhvr>
                                      <p:tavLst>
                                        <p:tav tm="0">
                                          <p:val>
                                            <p:strVal val="ppt_x"/>
                                          </p:val>
                                        </p:tav>
                                        <p:tav tm="100000">
                                          <p:val>
                                            <p:strVal val="ppt_x"/>
                                          </p:val>
                                        </p:tav>
                                      </p:tavLst>
                                    </p:anim>
                                    <p:anim calcmode="lin" valueType="num">
                                      <p:cBhvr additive="base">
                                        <p:cTn id="431" dur="500"/>
                                        <p:tgtEl>
                                          <p:spTgt spid="26"/>
                                        </p:tgtEl>
                                        <p:attrNameLst>
                                          <p:attrName>ppt_y</p:attrName>
                                        </p:attrNameLst>
                                      </p:cBhvr>
                                      <p:tavLst>
                                        <p:tav tm="0">
                                          <p:val>
                                            <p:strVal val="ppt_y"/>
                                          </p:val>
                                        </p:tav>
                                        <p:tav tm="100000">
                                          <p:val>
                                            <p:strVal val="1+ppt_h/2"/>
                                          </p:val>
                                        </p:tav>
                                      </p:tavLst>
                                    </p:anim>
                                    <p:set>
                                      <p:cBhvr>
                                        <p:cTn id="432" dur="1" fill="hold">
                                          <p:stCondLst>
                                            <p:cond delay="499"/>
                                          </p:stCondLst>
                                        </p:cTn>
                                        <p:tgtEl>
                                          <p:spTgt spid="26"/>
                                        </p:tgtEl>
                                        <p:attrNameLst>
                                          <p:attrName>style.visibility</p:attrName>
                                        </p:attrNameLst>
                                      </p:cBhvr>
                                      <p:to>
                                        <p:strVal val="hidden"/>
                                      </p:to>
                                    </p:set>
                                  </p:childTnLst>
                                </p:cTn>
                              </p:par>
                            </p:childTnLst>
                          </p:cTn>
                        </p:par>
                      </p:childTnLst>
                    </p:cTn>
                  </p:par>
                  <p:par>
                    <p:cTn id="433" fill="hold">
                      <p:stCondLst>
                        <p:cond delay="indefinite"/>
                      </p:stCondLst>
                      <p:childTnLst>
                        <p:par>
                          <p:cTn id="434" fill="hold">
                            <p:stCondLst>
                              <p:cond delay="0"/>
                            </p:stCondLst>
                            <p:childTnLst>
                              <p:par>
                                <p:cTn id="435" presetID="2" presetClass="exit" presetSubtype="4" fill="hold" grpId="1" nodeType="clickEffect">
                                  <p:stCondLst>
                                    <p:cond delay="0"/>
                                  </p:stCondLst>
                                  <p:childTnLst>
                                    <p:anim calcmode="lin" valueType="num">
                                      <p:cBhvr additive="base">
                                        <p:cTn id="436" dur="500"/>
                                        <p:tgtEl>
                                          <p:spTgt spid="27"/>
                                        </p:tgtEl>
                                        <p:attrNameLst>
                                          <p:attrName>ppt_x</p:attrName>
                                        </p:attrNameLst>
                                      </p:cBhvr>
                                      <p:tavLst>
                                        <p:tav tm="0">
                                          <p:val>
                                            <p:strVal val="ppt_x"/>
                                          </p:val>
                                        </p:tav>
                                        <p:tav tm="100000">
                                          <p:val>
                                            <p:strVal val="ppt_x"/>
                                          </p:val>
                                        </p:tav>
                                      </p:tavLst>
                                    </p:anim>
                                    <p:anim calcmode="lin" valueType="num">
                                      <p:cBhvr additive="base">
                                        <p:cTn id="437" dur="500"/>
                                        <p:tgtEl>
                                          <p:spTgt spid="27"/>
                                        </p:tgtEl>
                                        <p:attrNameLst>
                                          <p:attrName>ppt_y</p:attrName>
                                        </p:attrNameLst>
                                      </p:cBhvr>
                                      <p:tavLst>
                                        <p:tav tm="0">
                                          <p:val>
                                            <p:strVal val="ppt_y"/>
                                          </p:val>
                                        </p:tav>
                                        <p:tav tm="100000">
                                          <p:val>
                                            <p:strVal val="1+ppt_h/2"/>
                                          </p:val>
                                        </p:tav>
                                      </p:tavLst>
                                    </p:anim>
                                    <p:set>
                                      <p:cBhvr>
                                        <p:cTn id="438" dur="1" fill="hold">
                                          <p:stCondLst>
                                            <p:cond delay="499"/>
                                          </p:stCondLst>
                                        </p:cTn>
                                        <p:tgtEl>
                                          <p:spTgt spid="27"/>
                                        </p:tgtEl>
                                        <p:attrNameLst>
                                          <p:attrName>style.visibility</p:attrName>
                                        </p:attrNameLst>
                                      </p:cBhvr>
                                      <p:to>
                                        <p:strVal val="hidden"/>
                                      </p:to>
                                    </p:set>
                                  </p:childTnLst>
                                </p:cTn>
                              </p:par>
                            </p:childTnLst>
                          </p:cTn>
                        </p:par>
                      </p:childTnLst>
                    </p:cTn>
                  </p:par>
                  <p:par>
                    <p:cTn id="439" fill="hold">
                      <p:stCondLst>
                        <p:cond delay="indefinite"/>
                      </p:stCondLst>
                      <p:childTnLst>
                        <p:par>
                          <p:cTn id="440" fill="hold">
                            <p:stCondLst>
                              <p:cond delay="0"/>
                            </p:stCondLst>
                            <p:childTnLst>
                              <p:par>
                                <p:cTn id="441" presetID="2" presetClass="exit" presetSubtype="4" fill="hold" grpId="1" nodeType="clickEffect">
                                  <p:stCondLst>
                                    <p:cond delay="0"/>
                                  </p:stCondLst>
                                  <p:childTnLst>
                                    <p:anim calcmode="lin" valueType="num">
                                      <p:cBhvr additive="base">
                                        <p:cTn id="442" dur="500"/>
                                        <p:tgtEl>
                                          <p:spTgt spid="77"/>
                                        </p:tgtEl>
                                        <p:attrNameLst>
                                          <p:attrName>ppt_x</p:attrName>
                                        </p:attrNameLst>
                                      </p:cBhvr>
                                      <p:tavLst>
                                        <p:tav tm="0">
                                          <p:val>
                                            <p:strVal val="ppt_x"/>
                                          </p:val>
                                        </p:tav>
                                        <p:tav tm="100000">
                                          <p:val>
                                            <p:strVal val="ppt_x"/>
                                          </p:val>
                                        </p:tav>
                                      </p:tavLst>
                                    </p:anim>
                                    <p:anim calcmode="lin" valueType="num">
                                      <p:cBhvr additive="base">
                                        <p:cTn id="443" dur="500"/>
                                        <p:tgtEl>
                                          <p:spTgt spid="77"/>
                                        </p:tgtEl>
                                        <p:attrNameLst>
                                          <p:attrName>ppt_y</p:attrName>
                                        </p:attrNameLst>
                                      </p:cBhvr>
                                      <p:tavLst>
                                        <p:tav tm="0">
                                          <p:val>
                                            <p:strVal val="ppt_y"/>
                                          </p:val>
                                        </p:tav>
                                        <p:tav tm="100000">
                                          <p:val>
                                            <p:strVal val="1+ppt_h/2"/>
                                          </p:val>
                                        </p:tav>
                                      </p:tavLst>
                                    </p:anim>
                                    <p:set>
                                      <p:cBhvr>
                                        <p:cTn id="444" dur="1" fill="hold">
                                          <p:stCondLst>
                                            <p:cond delay="499"/>
                                          </p:stCondLst>
                                        </p:cTn>
                                        <p:tgtEl>
                                          <p:spTgt spid="77"/>
                                        </p:tgtEl>
                                        <p:attrNameLst>
                                          <p:attrName>style.visibility</p:attrName>
                                        </p:attrNameLst>
                                      </p:cBhvr>
                                      <p:to>
                                        <p:strVal val="hidden"/>
                                      </p:to>
                                    </p:set>
                                  </p:childTnLst>
                                </p:cTn>
                              </p:par>
                            </p:childTnLst>
                          </p:cTn>
                        </p:par>
                      </p:childTnLst>
                    </p:cTn>
                  </p:par>
                  <p:par>
                    <p:cTn id="445" fill="hold">
                      <p:stCondLst>
                        <p:cond delay="indefinite"/>
                      </p:stCondLst>
                      <p:childTnLst>
                        <p:par>
                          <p:cTn id="446" fill="hold">
                            <p:stCondLst>
                              <p:cond delay="0"/>
                            </p:stCondLst>
                            <p:childTnLst>
                              <p:par>
                                <p:cTn id="447" presetID="2" presetClass="exit" presetSubtype="4" fill="hold" grpId="1" nodeType="clickEffect">
                                  <p:stCondLst>
                                    <p:cond delay="0"/>
                                  </p:stCondLst>
                                  <p:childTnLst>
                                    <p:anim calcmode="lin" valueType="num">
                                      <p:cBhvr additive="base">
                                        <p:cTn id="448" dur="500"/>
                                        <p:tgtEl>
                                          <p:spTgt spid="31"/>
                                        </p:tgtEl>
                                        <p:attrNameLst>
                                          <p:attrName>ppt_x</p:attrName>
                                        </p:attrNameLst>
                                      </p:cBhvr>
                                      <p:tavLst>
                                        <p:tav tm="0">
                                          <p:val>
                                            <p:strVal val="ppt_x"/>
                                          </p:val>
                                        </p:tav>
                                        <p:tav tm="100000">
                                          <p:val>
                                            <p:strVal val="ppt_x"/>
                                          </p:val>
                                        </p:tav>
                                      </p:tavLst>
                                    </p:anim>
                                    <p:anim calcmode="lin" valueType="num">
                                      <p:cBhvr additive="base">
                                        <p:cTn id="449" dur="500"/>
                                        <p:tgtEl>
                                          <p:spTgt spid="31"/>
                                        </p:tgtEl>
                                        <p:attrNameLst>
                                          <p:attrName>ppt_y</p:attrName>
                                        </p:attrNameLst>
                                      </p:cBhvr>
                                      <p:tavLst>
                                        <p:tav tm="0">
                                          <p:val>
                                            <p:strVal val="ppt_y"/>
                                          </p:val>
                                        </p:tav>
                                        <p:tav tm="100000">
                                          <p:val>
                                            <p:strVal val="1+ppt_h/2"/>
                                          </p:val>
                                        </p:tav>
                                      </p:tavLst>
                                    </p:anim>
                                    <p:set>
                                      <p:cBhvr>
                                        <p:cTn id="450" dur="1" fill="hold">
                                          <p:stCondLst>
                                            <p:cond delay="499"/>
                                          </p:stCondLst>
                                        </p:cTn>
                                        <p:tgtEl>
                                          <p:spTgt spid="31"/>
                                        </p:tgtEl>
                                        <p:attrNameLst>
                                          <p:attrName>style.visibility</p:attrName>
                                        </p:attrNameLst>
                                      </p:cBhvr>
                                      <p:to>
                                        <p:strVal val="hidden"/>
                                      </p:to>
                                    </p:set>
                                  </p:childTnLst>
                                </p:cTn>
                              </p:par>
                            </p:childTnLst>
                          </p:cTn>
                        </p:par>
                      </p:childTnLst>
                    </p:cTn>
                  </p:par>
                  <p:par>
                    <p:cTn id="451" fill="hold">
                      <p:stCondLst>
                        <p:cond delay="indefinite"/>
                      </p:stCondLst>
                      <p:childTnLst>
                        <p:par>
                          <p:cTn id="452" fill="hold">
                            <p:stCondLst>
                              <p:cond delay="0"/>
                            </p:stCondLst>
                            <p:childTnLst>
                              <p:par>
                                <p:cTn id="453" presetID="2" presetClass="exit" presetSubtype="4" fill="hold" grpId="1" nodeType="clickEffect">
                                  <p:stCondLst>
                                    <p:cond delay="0"/>
                                  </p:stCondLst>
                                  <p:childTnLst>
                                    <p:anim calcmode="lin" valueType="num">
                                      <p:cBhvr additive="base">
                                        <p:cTn id="454" dur="500"/>
                                        <p:tgtEl>
                                          <p:spTgt spid="34"/>
                                        </p:tgtEl>
                                        <p:attrNameLst>
                                          <p:attrName>ppt_x</p:attrName>
                                        </p:attrNameLst>
                                      </p:cBhvr>
                                      <p:tavLst>
                                        <p:tav tm="0">
                                          <p:val>
                                            <p:strVal val="ppt_x"/>
                                          </p:val>
                                        </p:tav>
                                        <p:tav tm="100000">
                                          <p:val>
                                            <p:strVal val="ppt_x"/>
                                          </p:val>
                                        </p:tav>
                                      </p:tavLst>
                                    </p:anim>
                                    <p:anim calcmode="lin" valueType="num">
                                      <p:cBhvr additive="base">
                                        <p:cTn id="455" dur="500"/>
                                        <p:tgtEl>
                                          <p:spTgt spid="34"/>
                                        </p:tgtEl>
                                        <p:attrNameLst>
                                          <p:attrName>ppt_y</p:attrName>
                                        </p:attrNameLst>
                                      </p:cBhvr>
                                      <p:tavLst>
                                        <p:tav tm="0">
                                          <p:val>
                                            <p:strVal val="ppt_y"/>
                                          </p:val>
                                        </p:tav>
                                        <p:tav tm="100000">
                                          <p:val>
                                            <p:strVal val="1+ppt_h/2"/>
                                          </p:val>
                                        </p:tav>
                                      </p:tavLst>
                                    </p:anim>
                                    <p:set>
                                      <p:cBhvr>
                                        <p:cTn id="456" dur="1" fill="hold">
                                          <p:stCondLst>
                                            <p:cond delay="499"/>
                                          </p:stCondLst>
                                        </p:cTn>
                                        <p:tgtEl>
                                          <p:spTgt spid="34"/>
                                        </p:tgtEl>
                                        <p:attrNameLst>
                                          <p:attrName>style.visibility</p:attrName>
                                        </p:attrNameLst>
                                      </p:cBhvr>
                                      <p:to>
                                        <p:strVal val="hidden"/>
                                      </p:to>
                                    </p:set>
                                  </p:childTnLst>
                                </p:cTn>
                              </p:par>
                            </p:childTnLst>
                          </p:cTn>
                        </p:par>
                      </p:childTnLst>
                    </p:cTn>
                  </p:par>
                  <p:par>
                    <p:cTn id="457" fill="hold">
                      <p:stCondLst>
                        <p:cond delay="indefinite"/>
                      </p:stCondLst>
                      <p:childTnLst>
                        <p:par>
                          <p:cTn id="458" fill="hold">
                            <p:stCondLst>
                              <p:cond delay="0"/>
                            </p:stCondLst>
                            <p:childTnLst>
                              <p:par>
                                <p:cTn id="459" presetID="2" presetClass="exit" presetSubtype="4" fill="hold" grpId="1" nodeType="clickEffect">
                                  <p:stCondLst>
                                    <p:cond delay="0"/>
                                  </p:stCondLst>
                                  <p:childTnLst>
                                    <p:anim calcmode="lin" valueType="num">
                                      <p:cBhvr additive="base">
                                        <p:cTn id="460" dur="500"/>
                                        <p:tgtEl>
                                          <p:spTgt spid="37"/>
                                        </p:tgtEl>
                                        <p:attrNameLst>
                                          <p:attrName>ppt_x</p:attrName>
                                        </p:attrNameLst>
                                      </p:cBhvr>
                                      <p:tavLst>
                                        <p:tav tm="0">
                                          <p:val>
                                            <p:strVal val="ppt_x"/>
                                          </p:val>
                                        </p:tav>
                                        <p:tav tm="100000">
                                          <p:val>
                                            <p:strVal val="ppt_x"/>
                                          </p:val>
                                        </p:tav>
                                      </p:tavLst>
                                    </p:anim>
                                    <p:anim calcmode="lin" valueType="num">
                                      <p:cBhvr additive="base">
                                        <p:cTn id="461" dur="500"/>
                                        <p:tgtEl>
                                          <p:spTgt spid="37"/>
                                        </p:tgtEl>
                                        <p:attrNameLst>
                                          <p:attrName>ppt_y</p:attrName>
                                        </p:attrNameLst>
                                      </p:cBhvr>
                                      <p:tavLst>
                                        <p:tav tm="0">
                                          <p:val>
                                            <p:strVal val="ppt_y"/>
                                          </p:val>
                                        </p:tav>
                                        <p:tav tm="100000">
                                          <p:val>
                                            <p:strVal val="1+ppt_h/2"/>
                                          </p:val>
                                        </p:tav>
                                      </p:tavLst>
                                    </p:anim>
                                    <p:set>
                                      <p:cBhvr>
                                        <p:cTn id="462" dur="1" fill="hold">
                                          <p:stCondLst>
                                            <p:cond delay="499"/>
                                          </p:stCondLst>
                                        </p:cTn>
                                        <p:tgtEl>
                                          <p:spTgt spid="37"/>
                                        </p:tgtEl>
                                        <p:attrNameLst>
                                          <p:attrName>style.visibility</p:attrName>
                                        </p:attrNameLst>
                                      </p:cBhvr>
                                      <p:to>
                                        <p:strVal val="hidden"/>
                                      </p:to>
                                    </p:set>
                                  </p:childTnLst>
                                </p:cTn>
                              </p:par>
                            </p:childTnLst>
                          </p:cTn>
                        </p:par>
                      </p:childTnLst>
                    </p:cTn>
                  </p:par>
                  <p:par>
                    <p:cTn id="463" fill="hold">
                      <p:stCondLst>
                        <p:cond delay="indefinite"/>
                      </p:stCondLst>
                      <p:childTnLst>
                        <p:par>
                          <p:cTn id="464" fill="hold">
                            <p:stCondLst>
                              <p:cond delay="0"/>
                            </p:stCondLst>
                            <p:childTnLst>
                              <p:par>
                                <p:cTn id="465" presetID="2" presetClass="exit" presetSubtype="4" fill="hold" grpId="1" nodeType="clickEffect">
                                  <p:stCondLst>
                                    <p:cond delay="0"/>
                                  </p:stCondLst>
                                  <p:childTnLst>
                                    <p:anim calcmode="lin" valueType="num">
                                      <p:cBhvr additive="base">
                                        <p:cTn id="466" dur="500"/>
                                        <p:tgtEl>
                                          <p:spTgt spid="70"/>
                                        </p:tgtEl>
                                        <p:attrNameLst>
                                          <p:attrName>ppt_x</p:attrName>
                                        </p:attrNameLst>
                                      </p:cBhvr>
                                      <p:tavLst>
                                        <p:tav tm="0">
                                          <p:val>
                                            <p:strVal val="ppt_x"/>
                                          </p:val>
                                        </p:tav>
                                        <p:tav tm="100000">
                                          <p:val>
                                            <p:strVal val="ppt_x"/>
                                          </p:val>
                                        </p:tav>
                                      </p:tavLst>
                                    </p:anim>
                                    <p:anim calcmode="lin" valueType="num">
                                      <p:cBhvr additive="base">
                                        <p:cTn id="467" dur="500"/>
                                        <p:tgtEl>
                                          <p:spTgt spid="70"/>
                                        </p:tgtEl>
                                        <p:attrNameLst>
                                          <p:attrName>ppt_y</p:attrName>
                                        </p:attrNameLst>
                                      </p:cBhvr>
                                      <p:tavLst>
                                        <p:tav tm="0">
                                          <p:val>
                                            <p:strVal val="ppt_y"/>
                                          </p:val>
                                        </p:tav>
                                        <p:tav tm="100000">
                                          <p:val>
                                            <p:strVal val="1+ppt_h/2"/>
                                          </p:val>
                                        </p:tav>
                                      </p:tavLst>
                                    </p:anim>
                                    <p:set>
                                      <p:cBhvr>
                                        <p:cTn id="468" dur="1" fill="hold">
                                          <p:stCondLst>
                                            <p:cond delay="499"/>
                                          </p:stCondLst>
                                        </p:cTn>
                                        <p:tgtEl>
                                          <p:spTgt spid="70"/>
                                        </p:tgtEl>
                                        <p:attrNameLst>
                                          <p:attrName>style.visibility</p:attrName>
                                        </p:attrNameLst>
                                      </p:cBhvr>
                                      <p:to>
                                        <p:strVal val="hidden"/>
                                      </p:to>
                                    </p:set>
                                  </p:childTnLst>
                                </p:cTn>
                              </p:par>
                            </p:childTnLst>
                          </p:cTn>
                        </p:par>
                      </p:childTnLst>
                    </p:cTn>
                  </p:par>
                  <p:par>
                    <p:cTn id="469" fill="hold">
                      <p:stCondLst>
                        <p:cond delay="indefinite"/>
                      </p:stCondLst>
                      <p:childTnLst>
                        <p:par>
                          <p:cTn id="470" fill="hold">
                            <p:stCondLst>
                              <p:cond delay="0"/>
                            </p:stCondLst>
                            <p:childTnLst>
                              <p:par>
                                <p:cTn id="471" presetID="2" presetClass="exit" presetSubtype="4" fill="hold" grpId="1" nodeType="clickEffect">
                                  <p:stCondLst>
                                    <p:cond delay="0"/>
                                  </p:stCondLst>
                                  <p:childTnLst>
                                    <p:anim calcmode="lin" valueType="num">
                                      <p:cBhvr additive="base">
                                        <p:cTn id="472" dur="500"/>
                                        <p:tgtEl>
                                          <p:spTgt spid="39"/>
                                        </p:tgtEl>
                                        <p:attrNameLst>
                                          <p:attrName>ppt_x</p:attrName>
                                        </p:attrNameLst>
                                      </p:cBhvr>
                                      <p:tavLst>
                                        <p:tav tm="0">
                                          <p:val>
                                            <p:strVal val="ppt_x"/>
                                          </p:val>
                                        </p:tav>
                                        <p:tav tm="100000">
                                          <p:val>
                                            <p:strVal val="ppt_x"/>
                                          </p:val>
                                        </p:tav>
                                      </p:tavLst>
                                    </p:anim>
                                    <p:anim calcmode="lin" valueType="num">
                                      <p:cBhvr additive="base">
                                        <p:cTn id="473" dur="500"/>
                                        <p:tgtEl>
                                          <p:spTgt spid="39"/>
                                        </p:tgtEl>
                                        <p:attrNameLst>
                                          <p:attrName>ppt_y</p:attrName>
                                        </p:attrNameLst>
                                      </p:cBhvr>
                                      <p:tavLst>
                                        <p:tav tm="0">
                                          <p:val>
                                            <p:strVal val="ppt_y"/>
                                          </p:val>
                                        </p:tav>
                                        <p:tav tm="100000">
                                          <p:val>
                                            <p:strVal val="1+ppt_h/2"/>
                                          </p:val>
                                        </p:tav>
                                      </p:tavLst>
                                    </p:anim>
                                    <p:set>
                                      <p:cBhvr>
                                        <p:cTn id="474" dur="1" fill="hold">
                                          <p:stCondLst>
                                            <p:cond delay="499"/>
                                          </p:stCondLst>
                                        </p:cTn>
                                        <p:tgtEl>
                                          <p:spTgt spid="39"/>
                                        </p:tgtEl>
                                        <p:attrNameLst>
                                          <p:attrName>style.visibility</p:attrName>
                                        </p:attrNameLst>
                                      </p:cBhvr>
                                      <p:to>
                                        <p:strVal val="hidden"/>
                                      </p:to>
                                    </p:set>
                                  </p:childTnLst>
                                </p:cTn>
                              </p:par>
                            </p:childTnLst>
                          </p:cTn>
                        </p:par>
                      </p:childTnLst>
                    </p:cTn>
                  </p:par>
                  <p:par>
                    <p:cTn id="475" fill="hold">
                      <p:stCondLst>
                        <p:cond delay="indefinite"/>
                      </p:stCondLst>
                      <p:childTnLst>
                        <p:par>
                          <p:cTn id="476" fill="hold">
                            <p:stCondLst>
                              <p:cond delay="0"/>
                            </p:stCondLst>
                            <p:childTnLst>
                              <p:par>
                                <p:cTn id="477" presetID="2" presetClass="exit" presetSubtype="4" fill="hold" grpId="1" nodeType="clickEffect">
                                  <p:stCondLst>
                                    <p:cond delay="0"/>
                                  </p:stCondLst>
                                  <p:childTnLst>
                                    <p:anim calcmode="lin" valueType="num">
                                      <p:cBhvr additive="base">
                                        <p:cTn id="478" dur="500"/>
                                        <p:tgtEl>
                                          <p:spTgt spid="40"/>
                                        </p:tgtEl>
                                        <p:attrNameLst>
                                          <p:attrName>ppt_x</p:attrName>
                                        </p:attrNameLst>
                                      </p:cBhvr>
                                      <p:tavLst>
                                        <p:tav tm="0">
                                          <p:val>
                                            <p:strVal val="ppt_x"/>
                                          </p:val>
                                        </p:tav>
                                        <p:tav tm="100000">
                                          <p:val>
                                            <p:strVal val="ppt_x"/>
                                          </p:val>
                                        </p:tav>
                                      </p:tavLst>
                                    </p:anim>
                                    <p:anim calcmode="lin" valueType="num">
                                      <p:cBhvr additive="base">
                                        <p:cTn id="479" dur="500"/>
                                        <p:tgtEl>
                                          <p:spTgt spid="40"/>
                                        </p:tgtEl>
                                        <p:attrNameLst>
                                          <p:attrName>ppt_y</p:attrName>
                                        </p:attrNameLst>
                                      </p:cBhvr>
                                      <p:tavLst>
                                        <p:tav tm="0">
                                          <p:val>
                                            <p:strVal val="ppt_y"/>
                                          </p:val>
                                        </p:tav>
                                        <p:tav tm="100000">
                                          <p:val>
                                            <p:strVal val="1+ppt_h/2"/>
                                          </p:val>
                                        </p:tav>
                                      </p:tavLst>
                                    </p:anim>
                                    <p:set>
                                      <p:cBhvr>
                                        <p:cTn id="480" dur="1" fill="hold">
                                          <p:stCondLst>
                                            <p:cond delay="499"/>
                                          </p:stCondLst>
                                        </p:cTn>
                                        <p:tgtEl>
                                          <p:spTgt spid="40"/>
                                        </p:tgtEl>
                                        <p:attrNameLst>
                                          <p:attrName>style.visibility</p:attrName>
                                        </p:attrNameLst>
                                      </p:cBhvr>
                                      <p:to>
                                        <p:strVal val="hidden"/>
                                      </p:to>
                                    </p:set>
                                  </p:childTnLst>
                                </p:cTn>
                              </p:par>
                            </p:childTnLst>
                          </p:cTn>
                        </p:par>
                      </p:childTnLst>
                    </p:cTn>
                  </p:par>
                  <p:par>
                    <p:cTn id="481" fill="hold">
                      <p:stCondLst>
                        <p:cond delay="indefinite"/>
                      </p:stCondLst>
                      <p:childTnLst>
                        <p:par>
                          <p:cTn id="482" fill="hold">
                            <p:stCondLst>
                              <p:cond delay="0"/>
                            </p:stCondLst>
                            <p:childTnLst>
                              <p:par>
                                <p:cTn id="483" presetID="2" presetClass="exit" presetSubtype="4" fill="hold" grpId="1" nodeType="clickEffect">
                                  <p:stCondLst>
                                    <p:cond delay="0"/>
                                  </p:stCondLst>
                                  <p:childTnLst>
                                    <p:anim calcmode="lin" valueType="num">
                                      <p:cBhvr additive="base">
                                        <p:cTn id="484" dur="500"/>
                                        <p:tgtEl>
                                          <p:spTgt spid="41"/>
                                        </p:tgtEl>
                                        <p:attrNameLst>
                                          <p:attrName>ppt_x</p:attrName>
                                        </p:attrNameLst>
                                      </p:cBhvr>
                                      <p:tavLst>
                                        <p:tav tm="0">
                                          <p:val>
                                            <p:strVal val="ppt_x"/>
                                          </p:val>
                                        </p:tav>
                                        <p:tav tm="100000">
                                          <p:val>
                                            <p:strVal val="ppt_x"/>
                                          </p:val>
                                        </p:tav>
                                      </p:tavLst>
                                    </p:anim>
                                    <p:anim calcmode="lin" valueType="num">
                                      <p:cBhvr additive="base">
                                        <p:cTn id="485" dur="500"/>
                                        <p:tgtEl>
                                          <p:spTgt spid="41"/>
                                        </p:tgtEl>
                                        <p:attrNameLst>
                                          <p:attrName>ppt_y</p:attrName>
                                        </p:attrNameLst>
                                      </p:cBhvr>
                                      <p:tavLst>
                                        <p:tav tm="0">
                                          <p:val>
                                            <p:strVal val="ppt_y"/>
                                          </p:val>
                                        </p:tav>
                                        <p:tav tm="100000">
                                          <p:val>
                                            <p:strVal val="1+ppt_h/2"/>
                                          </p:val>
                                        </p:tav>
                                      </p:tavLst>
                                    </p:anim>
                                    <p:set>
                                      <p:cBhvr>
                                        <p:cTn id="486" dur="1" fill="hold">
                                          <p:stCondLst>
                                            <p:cond delay="499"/>
                                          </p:stCondLst>
                                        </p:cTn>
                                        <p:tgtEl>
                                          <p:spTgt spid="41"/>
                                        </p:tgtEl>
                                        <p:attrNameLst>
                                          <p:attrName>style.visibility</p:attrName>
                                        </p:attrNameLst>
                                      </p:cBhvr>
                                      <p:to>
                                        <p:strVal val="hidden"/>
                                      </p:to>
                                    </p:set>
                                  </p:childTnLst>
                                </p:cTn>
                              </p:par>
                            </p:childTnLst>
                          </p:cTn>
                        </p:par>
                      </p:childTnLst>
                    </p:cTn>
                  </p:par>
                  <p:par>
                    <p:cTn id="487" fill="hold">
                      <p:stCondLst>
                        <p:cond delay="indefinite"/>
                      </p:stCondLst>
                      <p:childTnLst>
                        <p:par>
                          <p:cTn id="488" fill="hold">
                            <p:stCondLst>
                              <p:cond delay="0"/>
                            </p:stCondLst>
                            <p:childTnLst>
                              <p:par>
                                <p:cTn id="489" presetID="2" presetClass="exit" presetSubtype="4" fill="hold" grpId="1" nodeType="clickEffect">
                                  <p:stCondLst>
                                    <p:cond delay="0"/>
                                  </p:stCondLst>
                                  <p:childTnLst>
                                    <p:anim calcmode="lin" valueType="num">
                                      <p:cBhvr additive="base">
                                        <p:cTn id="490" dur="500"/>
                                        <p:tgtEl>
                                          <p:spTgt spid="42"/>
                                        </p:tgtEl>
                                        <p:attrNameLst>
                                          <p:attrName>ppt_x</p:attrName>
                                        </p:attrNameLst>
                                      </p:cBhvr>
                                      <p:tavLst>
                                        <p:tav tm="0">
                                          <p:val>
                                            <p:strVal val="ppt_x"/>
                                          </p:val>
                                        </p:tav>
                                        <p:tav tm="100000">
                                          <p:val>
                                            <p:strVal val="ppt_x"/>
                                          </p:val>
                                        </p:tav>
                                      </p:tavLst>
                                    </p:anim>
                                    <p:anim calcmode="lin" valueType="num">
                                      <p:cBhvr additive="base">
                                        <p:cTn id="491" dur="500"/>
                                        <p:tgtEl>
                                          <p:spTgt spid="42"/>
                                        </p:tgtEl>
                                        <p:attrNameLst>
                                          <p:attrName>ppt_y</p:attrName>
                                        </p:attrNameLst>
                                      </p:cBhvr>
                                      <p:tavLst>
                                        <p:tav tm="0">
                                          <p:val>
                                            <p:strVal val="ppt_y"/>
                                          </p:val>
                                        </p:tav>
                                        <p:tav tm="100000">
                                          <p:val>
                                            <p:strVal val="1+ppt_h/2"/>
                                          </p:val>
                                        </p:tav>
                                      </p:tavLst>
                                    </p:anim>
                                    <p:set>
                                      <p:cBhvr>
                                        <p:cTn id="492" dur="1" fill="hold">
                                          <p:stCondLst>
                                            <p:cond delay="499"/>
                                          </p:stCondLst>
                                        </p:cTn>
                                        <p:tgtEl>
                                          <p:spTgt spid="42"/>
                                        </p:tgtEl>
                                        <p:attrNameLst>
                                          <p:attrName>style.visibility</p:attrName>
                                        </p:attrNameLst>
                                      </p:cBhvr>
                                      <p:to>
                                        <p:strVal val="hidden"/>
                                      </p:to>
                                    </p:set>
                                  </p:childTnLst>
                                </p:cTn>
                              </p:par>
                            </p:childTnLst>
                          </p:cTn>
                        </p:par>
                      </p:childTnLst>
                    </p:cTn>
                  </p:par>
                  <p:par>
                    <p:cTn id="493" fill="hold">
                      <p:stCondLst>
                        <p:cond delay="indefinite"/>
                      </p:stCondLst>
                      <p:childTnLst>
                        <p:par>
                          <p:cTn id="494" fill="hold">
                            <p:stCondLst>
                              <p:cond delay="0"/>
                            </p:stCondLst>
                            <p:childTnLst>
                              <p:par>
                                <p:cTn id="495" presetID="2" presetClass="exit" presetSubtype="4" fill="hold" grpId="1" nodeType="clickEffect">
                                  <p:stCondLst>
                                    <p:cond delay="0"/>
                                  </p:stCondLst>
                                  <p:childTnLst>
                                    <p:anim calcmode="lin" valueType="num">
                                      <p:cBhvr additive="base">
                                        <p:cTn id="496" dur="500"/>
                                        <p:tgtEl>
                                          <p:spTgt spid="78"/>
                                        </p:tgtEl>
                                        <p:attrNameLst>
                                          <p:attrName>ppt_x</p:attrName>
                                        </p:attrNameLst>
                                      </p:cBhvr>
                                      <p:tavLst>
                                        <p:tav tm="0">
                                          <p:val>
                                            <p:strVal val="ppt_x"/>
                                          </p:val>
                                        </p:tav>
                                        <p:tav tm="100000">
                                          <p:val>
                                            <p:strVal val="ppt_x"/>
                                          </p:val>
                                        </p:tav>
                                      </p:tavLst>
                                    </p:anim>
                                    <p:anim calcmode="lin" valueType="num">
                                      <p:cBhvr additive="base">
                                        <p:cTn id="497" dur="500"/>
                                        <p:tgtEl>
                                          <p:spTgt spid="78"/>
                                        </p:tgtEl>
                                        <p:attrNameLst>
                                          <p:attrName>ppt_y</p:attrName>
                                        </p:attrNameLst>
                                      </p:cBhvr>
                                      <p:tavLst>
                                        <p:tav tm="0">
                                          <p:val>
                                            <p:strVal val="ppt_y"/>
                                          </p:val>
                                        </p:tav>
                                        <p:tav tm="100000">
                                          <p:val>
                                            <p:strVal val="1+ppt_h/2"/>
                                          </p:val>
                                        </p:tav>
                                      </p:tavLst>
                                    </p:anim>
                                    <p:set>
                                      <p:cBhvr>
                                        <p:cTn id="498" dur="1" fill="hold">
                                          <p:stCondLst>
                                            <p:cond delay="499"/>
                                          </p:stCondLst>
                                        </p:cTn>
                                        <p:tgtEl>
                                          <p:spTgt spid="78"/>
                                        </p:tgtEl>
                                        <p:attrNameLst>
                                          <p:attrName>style.visibility</p:attrName>
                                        </p:attrNameLst>
                                      </p:cBhvr>
                                      <p:to>
                                        <p:strVal val="hidden"/>
                                      </p:to>
                                    </p:set>
                                  </p:childTnLst>
                                </p:cTn>
                              </p:par>
                            </p:childTnLst>
                          </p:cTn>
                        </p:par>
                      </p:childTnLst>
                    </p:cTn>
                  </p:par>
                  <p:par>
                    <p:cTn id="499" fill="hold">
                      <p:stCondLst>
                        <p:cond delay="indefinite"/>
                      </p:stCondLst>
                      <p:childTnLst>
                        <p:par>
                          <p:cTn id="500" fill="hold">
                            <p:stCondLst>
                              <p:cond delay="0"/>
                            </p:stCondLst>
                            <p:childTnLst>
                              <p:par>
                                <p:cTn id="501" presetID="2" presetClass="exit" presetSubtype="4" fill="hold" grpId="1" nodeType="clickEffect">
                                  <p:stCondLst>
                                    <p:cond delay="0"/>
                                  </p:stCondLst>
                                  <p:childTnLst>
                                    <p:anim calcmode="lin" valueType="num">
                                      <p:cBhvr additive="base">
                                        <p:cTn id="502" dur="500"/>
                                        <p:tgtEl>
                                          <p:spTgt spid="43"/>
                                        </p:tgtEl>
                                        <p:attrNameLst>
                                          <p:attrName>ppt_x</p:attrName>
                                        </p:attrNameLst>
                                      </p:cBhvr>
                                      <p:tavLst>
                                        <p:tav tm="0">
                                          <p:val>
                                            <p:strVal val="ppt_x"/>
                                          </p:val>
                                        </p:tav>
                                        <p:tav tm="100000">
                                          <p:val>
                                            <p:strVal val="ppt_x"/>
                                          </p:val>
                                        </p:tav>
                                      </p:tavLst>
                                    </p:anim>
                                    <p:anim calcmode="lin" valueType="num">
                                      <p:cBhvr additive="base">
                                        <p:cTn id="503" dur="500"/>
                                        <p:tgtEl>
                                          <p:spTgt spid="43"/>
                                        </p:tgtEl>
                                        <p:attrNameLst>
                                          <p:attrName>ppt_y</p:attrName>
                                        </p:attrNameLst>
                                      </p:cBhvr>
                                      <p:tavLst>
                                        <p:tav tm="0">
                                          <p:val>
                                            <p:strVal val="ppt_y"/>
                                          </p:val>
                                        </p:tav>
                                        <p:tav tm="100000">
                                          <p:val>
                                            <p:strVal val="1+ppt_h/2"/>
                                          </p:val>
                                        </p:tav>
                                      </p:tavLst>
                                    </p:anim>
                                    <p:set>
                                      <p:cBhvr>
                                        <p:cTn id="504" dur="1" fill="hold">
                                          <p:stCondLst>
                                            <p:cond delay="499"/>
                                          </p:stCondLst>
                                        </p:cTn>
                                        <p:tgtEl>
                                          <p:spTgt spid="43"/>
                                        </p:tgtEl>
                                        <p:attrNameLst>
                                          <p:attrName>style.visibility</p:attrName>
                                        </p:attrNameLst>
                                      </p:cBhvr>
                                      <p:to>
                                        <p:strVal val="hidden"/>
                                      </p:to>
                                    </p:set>
                                  </p:childTnLst>
                                </p:cTn>
                              </p:par>
                            </p:childTnLst>
                          </p:cTn>
                        </p:par>
                      </p:childTnLst>
                    </p:cTn>
                  </p:par>
                  <p:par>
                    <p:cTn id="505" fill="hold">
                      <p:stCondLst>
                        <p:cond delay="indefinite"/>
                      </p:stCondLst>
                      <p:childTnLst>
                        <p:par>
                          <p:cTn id="506" fill="hold">
                            <p:stCondLst>
                              <p:cond delay="0"/>
                            </p:stCondLst>
                            <p:childTnLst>
                              <p:par>
                                <p:cTn id="507" presetID="2" presetClass="exit" presetSubtype="4" fill="hold" grpId="1" nodeType="clickEffect">
                                  <p:stCondLst>
                                    <p:cond delay="0"/>
                                  </p:stCondLst>
                                  <p:childTnLst>
                                    <p:anim calcmode="lin" valueType="num">
                                      <p:cBhvr additive="base">
                                        <p:cTn id="508" dur="500"/>
                                        <p:tgtEl>
                                          <p:spTgt spid="44"/>
                                        </p:tgtEl>
                                        <p:attrNameLst>
                                          <p:attrName>ppt_x</p:attrName>
                                        </p:attrNameLst>
                                      </p:cBhvr>
                                      <p:tavLst>
                                        <p:tav tm="0">
                                          <p:val>
                                            <p:strVal val="ppt_x"/>
                                          </p:val>
                                        </p:tav>
                                        <p:tav tm="100000">
                                          <p:val>
                                            <p:strVal val="ppt_x"/>
                                          </p:val>
                                        </p:tav>
                                      </p:tavLst>
                                    </p:anim>
                                    <p:anim calcmode="lin" valueType="num">
                                      <p:cBhvr additive="base">
                                        <p:cTn id="509" dur="500"/>
                                        <p:tgtEl>
                                          <p:spTgt spid="44"/>
                                        </p:tgtEl>
                                        <p:attrNameLst>
                                          <p:attrName>ppt_y</p:attrName>
                                        </p:attrNameLst>
                                      </p:cBhvr>
                                      <p:tavLst>
                                        <p:tav tm="0">
                                          <p:val>
                                            <p:strVal val="ppt_y"/>
                                          </p:val>
                                        </p:tav>
                                        <p:tav tm="100000">
                                          <p:val>
                                            <p:strVal val="1+ppt_h/2"/>
                                          </p:val>
                                        </p:tav>
                                      </p:tavLst>
                                    </p:anim>
                                    <p:set>
                                      <p:cBhvr>
                                        <p:cTn id="510" dur="1" fill="hold">
                                          <p:stCondLst>
                                            <p:cond delay="499"/>
                                          </p:stCondLst>
                                        </p:cTn>
                                        <p:tgtEl>
                                          <p:spTgt spid="44"/>
                                        </p:tgtEl>
                                        <p:attrNameLst>
                                          <p:attrName>style.visibility</p:attrName>
                                        </p:attrNameLst>
                                      </p:cBhvr>
                                      <p:to>
                                        <p:strVal val="hidden"/>
                                      </p:to>
                                    </p:set>
                                  </p:childTnLst>
                                </p:cTn>
                              </p:par>
                            </p:childTnLst>
                          </p:cTn>
                        </p:par>
                      </p:childTnLst>
                    </p:cTn>
                  </p:par>
                  <p:par>
                    <p:cTn id="511" fill="hold">
                      <p:stCondLst>
                        <p:cond delay="indefinite"/>
                      </p:stCondLst>
                      <p:childTnLst>
                        <p:par>
                          <p:cTn id="512" fill="hold">
                            <p:stCondLst>
                              <p:cond delay="0"/>
                            </p:stCondLst>
                            <p:childTnLst>
                              <p:par>
                                <p:cTn id="513" presetID="2" presetClass="exit" presetSubtype="4" fill="hold" grpId="1" nodeType="clickEffect">
                                  <p:stCondLst>
                                    <p:cond delay="0"/>
                                  </p:stCondLst>
                                  <p:childTnLst>
                                    <p:anim calcmode="lin" valueType="num">
                                      <p:cBhvr additive="base">
                                        <p:cTn id="514" dur="500"/>
                                        <p:tgtEl>
                                          <p:spTgt spid="45"/>
                                        </p:tgtEl>
                                        <p:attrNameLst>
                                          <p:attrName>ppt_x</p:attrName>
                                        </p:attrNameLst>
                                      </p:cBhvr>
                                      <p:tavLst>
                                        <p:tav tm="0">
                                          <p:val>
                                            <p:strVal val="ppt_x"/>
                                          </p:val>
                                        </p:tav>
                                        <p:tav tm="100000">
                                          <p:val>
                                            <p:strVal val="ppt_x"/>
                                          </p:val>
                                        </p:tav>
                                      </p:tavLst>
                                    </p:anim>
                                    <p:anim calcmode="lin" valueType="num">
                                      <p:cBhvr additive="base">
                                        <p:cTn id="515" dur="500"/>
                                        <p:tgtEl>
                                          <p:spTgt spid="45"/>
                                        </p:tgtEl>
                                        <p:attrNameLst>
                                          <p:attrName>ppt_y</p:attrName>
                                        </p:attrNameLst>
                                      </p:cBhvr>
                                      <p:tavLst>
                                        <p:tav tm="0">
                                          <p:val>
                                            <p:strVal val="ppt_y"/>
                                          </p:val>
                                        </p:tav>
                                        <p:tav tm="100000">
                                          <p:val>
                                            <p:strVal val="1+ppt_h/2"/>
                                          </p:val>
                                        </p:tav>
                                      </p:tavLst>
                                    </p:anim>
                                    <p:set>
                                      <p:cBhvr>
                                        <p:cTn id="516" dur="1" fill="hold">
                                          <p:stCondLst>
                                            <p:cond delay="499"/>
                                          </p:stCondLst>
                                        </p:cTn>
                                        <p:tgtEl>
                                          <p:spTgt spid="45"/>
                                        </p:tgtEl>
                                        <p:attrNameLst>
                                          <p:attrName>style.visibility</p:attrName>
                                        </p:attrNameLst>
                                      </p:cBhvr>
                                      <p:to>
                                        <p:strVal val="hidden"/>
                                      </p:to>
                                    </p:set>
                                  </p:childTnLst>
                                </p:cTn>
                              </p:par>
                            </p:childTnLst>
                          </p:cTn>
                        </p:par>
                      </p:childTnLst>
                    </p:cTn>
                  </p:par>
                  <p:par>
                    <p:cTn id="517" fill="hold">
                      <p:stCondLst>
                        <p:cond delay="indefinite"/>
                      </p:stCondLst>
                      <p:childTnLst>
                        <p:par>
                          <p:cTn id="518" fill="hold">
                            <p:stCondLst>
                              <p:cond delay="0"/>
                            </p:stCondLst>
                            <p:childTnLst>
                              <p:par>
                                <p:cTn id="519" presetID="2" presetClass="exit" presetSubtype="4" fill="hold" grpId="1" nodeType="clickEffect">
                                  <p:stCondLst>
                                    <p:cond delay="0"/>
                                  </p:stCondLst>
                                  <p:childTnLst>
                                    <p:anim calcmode="lin" valueType="num">
                                      <p:cBhvr additive="base">
                                        <p:cTn id="520" dur="500"/>
                                        <p:tgtEl>
                                          <p:spTgt spid="71"/>
                                        </p:tgtEl>
                                        <p:attrNameLst>
                                          <p:attrName>ppt_x</p:attrName>
                                        </p:attrNameLst>
                                      </p:cBhvr>
                                      <p:tavLst>
                                        <p:tav tm="0">
                                          <p:val>
                                            <p:strVal val="ppt_x"/>
                                          </p:val>
                                        </p:tav>
                                        <p:tav tm="100000">
                                          <p:val>
                                            <p:strVal val="ppt_x"/>
                                          </p:val>
                                        </p:tav>
                                      </p:tavLst>
                                    </p:anim>
                                    <p:anim calcmode="lin" valueType="num">
                                      <p:cBhvr additive="base">
                                        <p:cTn id="521" dur="500"/>
                                        <p:tgtEl>
                                          <p:spTgt spid="71"/>
                                        </p:tgtEl>
                                        <p:attrNameLst>
                                          <p:attrName>ppt_y</p:attrName>
                                        </p:attrNameLst>
                                      </p:cBhvr>
                                      <p:tavLst>
                                        <p:tav tm="0">
                                          <p:val>
                                            <p:strVal val="ppt_y"/>
                                          </p:val>
                                        </p:tav>
                                        <p:tav tm="100000">
                                          <p:val>
                                            <p:strVal val="1+ppt_h/2"/>
                                          </p:val>
                                        </p:tav>
                                      </p:tavLst>
                                    </p:anim>
                                    <p:set>
                                      <p:cBhvr>
                                        <p:cTn id="522" dur="1" fill="hold">
                                          <p:stCondLst>
                                            <p:cond delay="499"/>
                                          </p:stCondLst>
                                        </p:cTn>
                                        <p:tgtEl>
                                          <p:spTgt spid="71"/>
                                        </p:tgtEl>
                                        <p:attrNameLst>
                                          <p:attrName>style.visibility</p:attrName>
                                        </p:attrNameLst>
                                      </p:cBhvr>
                                      <p:to>
                                        <p:strVal val="hidden"/>
                                      </p:to>
                                    </p:set>
                                  </p:childTnLst>
                                </p:cTn>
                              </p:par>
                            </p:childTnLst>
                          </p:cTn>
                        </p:par>
                      </p:childTnLst>
                    </p:cTn>
                  </p:par>
                  <p:par>
                    <p:cTn id="523" fill="hold">
                      <p:stCondLst>
                        <p:cond delay="indefinite"/>
                      </p:stCondLst>
                      <p:childTnLst>
                        <p:par>
                          <p:cTn id="524" fill="hold">
                            <p:stCondLst>
                              <p:cond delay="0"/>
                            </p:stCondLst>
                            <p:childTnLst>
                              <p:par>
                                <p:cTn id="525" presetID="2" presetClass="exit" presetSubtype="4" fill="hold" grpId="1" nodeType="clickEffect">
                                  <p:stCondLst>
                                    <p:cond delay="0"/>
                                  </p:stCondLst>
                                  <p:childTnLst>
                                    <p:anim calcmode="lin" valueType="num">
                                      <p:cBhvr additive="base">
                                        <p:cTn id="526" dur="500"/>
                                        <p:tgtEl>
                                          <p:spTgt spid="46"/>
                                        </p:tgtEl>
                                        <p:attrNameLst>
                                          <p:attrName>ppt_x</p:attrName>
                                        </p:attrNameLst>
                                      </p:cBhvr>
                                      <p:tavLst>
                                        <p:tav tm="0">
                                          <p:val>
                                            <p:strVal val="ppt_x"/>
                                          </p:val>
                                        </p:tav>
                                        <p:tav tm="100000">
                                          <p:val>
                                            <p:strVal val="ppt_x"/>
                                          </p:val>
                                        </p:tav>
                                      </p:tavLst>
                                    </p:anim>
                                    <p:anim calcmode="lin" valueType="num">
                                      <p:cBhvr additive="base">
                                        <p:cTn id="527" dur="500"/>
                                        <p:tgtEl>
                                          <p:spTgt spid="46"/>
                                        </p:tgtEl>
                                        <p:attrNameLst>
                                          <p:attrName>ppt_y</p:attrName>
                                        </p:attrNameLst>
                                      </p:cBhvr>
                                      <p:tavLst>
                                        <p:tav tm="0">
                                          <p:val>
                                            <p:strVal val="ppt_y"/>
                                          </p:val>
                                        </p:tav>
                                        <p:tav tm="100000">
                                          <p:val>
                                            <p:strVal val="1+ppt_h/2"/>
                                          </p:val>
                                        </p:tav>
                                      </p:tavLst>
                                    </p:anim>
                                    <p:set>
                                      <p:cBhvr>
                                        <p:cTn id="528" dur="1" fill="hold">
                                          <p:stCondLst>
                                            <p:cond delay="499"/>
                                          </p:stCondLst>
                                        </p:cTn>
                                        <p:tgtEl>
                                          <p:spTgt spid="46"/>
                                        </p:tgtEl>
                                        <p:attrNameLst>
                                          <p:attrName>style.visibility</p:attrName>
                                        </p:attrNameLst>
                                      </p:cBhvr>
                                      <p:to>
                                        <p:strVal val="hidden"/>
                                      </p:to>
                                    </p:set>
                                  </p:childTnLst>
                                </p:cTn>
                              </p:par>
                            </p:childTnLst>
                          </p:cTn>
                        </p:par>
                      </p:childTnLst>
                    </p:cTn>
                  </p:par>
                  <p:par>
                    <p:cTn id="529" fill="hold">
                      <p:stCondLst>
                        <p:cond delay="indefinite"/>
                      </p:stCondLst>
                      <p:childTnLst>
                        <p:par>
                          <p:cTn id="530" fill="hold">
                            <p:stCondLst>
                              <p:cond delay="0"/>
                            </p:stCondLst>
                            <p:childTnLst>
                              <p:par>
                                <p:cTn id="531" presetID="2" presetClass="exit" presetSubtype="4" fill="hold" grpId="1" nodeType="clickEffect">
                                  <p:stCondLst>
                                    <p:cond delay="0"/>
                                  </p:stCondLst>
                                  <p:childTnLst>
                                    <p:anim calcmode="lin" valueType="num">
                                      <p:cBhvr additive="base">
                                        <p:cTn id="532" dur="500"/>
                                        <p:tgtEl>
                                          <p:spTgt spid="47"/>
                                        </p:tgtEl>
                                        <p:attrNameLst>
                                          <p:attrName>ppt_x</p:attrName>
                                        </p:attrNameLst>
                                      </p:cBhvr>
                                      <p:tavLst>
                                        <p:tav tm="0">
                                          <p:val>
                                            <p:strVal val="ppt_x"/>
                                          </p:val>
                                        </p:tav>
                                        <p:tav tm="100000">
                                          <p:val>
                                            <p:strVal val="ppt_x"/>
                                          </p:val>
                                        </p:tav>
                                      </p:tavLst>
                                    </p:anim>
                                    <p:anim calcmode="lin" valueType="num">
                                      <p:cBhvr additive="base">
                                        <p:cTn id="533" dur="500"/>
                                        <p:tgtEl>
                                          <p:spTgt spid="47"/>
                                        </p:tgtEl>
                                        <p:attrNameLst>
                                          <p:attrName>ppt_y</p:attrName>
                                        </p:attrNameLst>
                                      </p:cBhvr>
                                      <p:tavLst>
                                        <p:tav tm="0">
                                          <p:val>
                                            <p:strVal val="ppt_y"/>
                                          </p:val>
                                        </p:tav>
                                        <p:tav tm="100000">
                                          <p:val>
                                            <p:strVal val="1+ppt_h/2"/>
                                          </p:val>
                                        </p:tav>
                                      </p:tavLst>
                                    </p:anim>
                                    <p:set>
                                      <p:cBhvr>
                                        <p:cTn id="534" dur="1" fill="hold">
                                          <p:stCondLst>
                                            <p:cond delay="499"/>
                                          </p:stCondLst>
                                        </p:cTn>
                                        <p:tgtEl>
                                          <p:spTgt spid="47"/>
                                        </p:tgtEl>
                                        <p:attrNameLst>
                                          <p:attrName>style.visibility</p:attrName>
                                        </p:attrNameLst>
                                      </p:cBhvr>
                                      <p:to>
                                        <p:strVal val="hidden"/>
                                      </p:to>
                                    </p:set>
                                  </p:childTnLst>
                                </p:cTn>
                              </p:par>
                            </p:childTnLst>
                          </p:cTn>
                        </p:par>
                      </p:childTnLst>
                    </p:cTn>
                  </p:par>
                  <p:par>
                    <p:cTn id="535" fill="hold">
                      <p:stCondLst>
                        <p:cond delay="indefinite"/>
                      </p:stCondLst>
                      <p:childTnLst>
                        <p:par>
                          <p:cTn id="536" fill="hold">
                            <p:stCondLst>
                              <p:cond delay="0"/>
                            </p:stCondLst>
                            <p:childTnLst>
                              <p:par>
                                <p:cTn id="537" presetID="2" presetClass="exit" presetSubtype="4" fill="hold" grpId="1" nodeType="clickEffect">
                                  <p:stCondLst>
                                    <p:cond delay="0"/>
                                  </p:stCondLst>
                                  <p:childTnLst>
                                    <p:anim calcmode="lin" valueType="num">
                                      <p:cBhvr additive="base">
                                        <p:cTn id="538" dur="500"/>
                                        <p:tgtEl>
                                          <p:spTgt spid="48"/>
                                        </p:tgtEl>
                                        <p:attrNameLst>
                                          <p:attrName>ppt_x</p:attrName>
                                        </p:attrNameLst>
                                      </p:cBhvr>
                                      <p:tavLst>
                                        <p:tav tm="0">
                                          <p:val>
                                            <p:strVal val="ppt_x"/>
                                          </p:val>
                                        </p:tav>
                                        <p:tav tm="100000">
                                          <p:val>
                                            <p:strVal val="ppt_x"/>
                                          </p:val>
                                        </p:tav>
                                      </p:tavLst>
                                    </p:anim>
                                    <p:anim calcmode="lin" valueType="num">
                                      <p:cBhvr additive="base">
                                        <p:cTn id="539" dur="500"/>
                                        <p:tgtEl>
                                          <p:spTgt spid="48"/>
                                        </p:tgtEl>
                                        <p:attrNameLst>
                                          <p:attrName>ppt_y</p:attrName>
                                        </p:attrNameLst>
                                      </p:cBhvr>
                                      <p:tavLst>
                                        <p:tav tm="0">
                                          <p:val>
                                            <p:strVal val="ppt_y"/>
                                          </p:val>
                                        </p:tav>
                                        <p:tav tm="100000">
                                          <p:val>
                                            <p:strVal val="1+ppt_h/2"/>
                                          </p:val>
                                        </p:tav>
                                      </p:tavLst>
                                    </p:anim>
                                    <p:set>
                                      <p:cBhvr>
                                        <p:cTn id="540" dur="1" fill="hold">
                                          <p:stCondLst>
                                            <p:cond delay="499"/>
                                          </p:stCondLst>
                                        </p:cTn>
                                        <p:tgtEl>
                                          <p:spTgt spid="48"/>
                                        </p:tgtEl>
                                        <p:attrNameLst>
                                          <p:attrName>style.visibility</p:attrName>
                                        </p:attrNameLst>
                                      </p:cBhvr>
                                      <p:to>
                                        <p:strVal val="hidden"/>
                                      </p:to>
                                    </p:set>
                                  </p:childTnLst>
                                </p:cTn>
                              </p:par>
                            </p:childTnLst>
                          </p:cTn>
                        </p:par>
                      </p:childTnLst>
                    </p:cTn>
                  </p:par>
                  <p:par>
                    <p:cTn id="541" fill="hold">
                      <p:stCondLst>
                        <p:cond delay="indefinite"/>
                      </p:stCondLst>
                      <p:childTnLst>
                        <p:par>
                          <p:cTn id="542" fill="hold">
                            <p:stCondLst>
                              <p:cond delay="0"/>
                            </p:stCondLst>
                            <p:childTnLst>
                              <p:par>
                                <p:cTn id="543" presetID="2" presetClass="exit" presetSubtype="4" fill="hold" grpId="1" nodeType="clickEffect">
                                  <p:stCondLst>
                                    <p:cond delay="0"/>
                                  </p:stCondLst>
                                  <p:childTnLst>
                                    <p:anim calcmode="lin" valueType="num">
                                      <p:cBhvr additive="base">
                                        <p:cTn id="544" dur="500"/>
                                        <p:tgtEl>
                                          <p:spTgt spid="49"/>
                                        </p:tgtEl>
                                        <p:attrNameLst>
                                          <p:attrName>ppt_x</p:attrName>
                                        </p:attrNameLst>
                                      </p:cBhvr>
                                      <p:tavLst>
                                        <p:tav tm="0">
                                          <p:val>
                                            <p:strVal val="ppt_x"/>
                                          </p:val>
                                        </p:tav>
                                        <p:tav tm="100000">
                                          <p:val>
                                            <p:strVal val="ppt_x"/>
                                          </p:val>
                                        </p:tav>
                                      </p:tavLst>
                                    </p:anim>
                                    <p:anim calcmode="lin" valueType="num">
                                      <p:cBhvr additive="base">
                                        <p:cTn id="545" dur="500"/>
                                        <p:tgtEl>
                                          <p:spTgt spid="49"/>
                                        </p:tgtEl>
                                        <p:attrNameLst>
                                          <p:attrName>ppt_y</p:attrName>
                                        </p:attrNameLst>
                                      </p:cBhvr>
                                      <p:tavLst>
                                        <p:tav tm="0">
                                          <p:val>
                                            <p:strVal val="ppt_y"/>
                                          </p:val>
                                        </p:tav>
                                        <p:tav tm="100000">
                                          <p:val>
                                            <p:strVal val="1+ppt_h/2"/>
                                          </p:val>
                                        </p:tav>
                                      </p:tavLst>
                                    </p:anim>
                                    <p:set>
                                      <p:cBhvr>
                                        <p:cTn id="546" dur="1" fill="hold">
                                          <p:stCondLst>
                                            <p:cond delay="499"/>
                                          </p:stCondLst>
                                        </p:cTn>
                                        <p:tgtEl>
                                          <p:spTgt spid="49"/>
                                        </p:tgtEl>
                                        <p:attrNameLst>
                                          <p:attrName>style.visibility</p:attrName>
                                        </p:attrNameLst>
                                      </p:cBhvr>
                                      <p:to>
                                        <p:strVal val="hidden"/>
                                      </p:to>
                                    </p:set>
                                  </p:childTnLst>
                                </p:cTn>
                              </p:par>
                            </p:childTnLst>
                          </p:cTn>
                        </p:par>
                      </p:childTnLst>
                    </p:cTn>
                  </p:par>
                  <p:par>
                    <p:cTn id="547" fill="hold">
                      <p:stCondLst>
                        <p:cond delay="indefinite"/>
                      </p:stCondLst>
                      <p:childTnLst>
                        <p:par>
                          <p:cTn id="548" fill="hold">
                            <p:stCondLst>
                              <p:cond delay="0"/>
                            </p:stCondLst>
                            <p:childTnLst>
                              <p:par>
                                <p:cTn id="549" presetID="2" presetClass="exit" presetSubtype="4" fill="hold" grpId="1" nodeType="clickEffect">
                                  <p:stCondLst>
                                    <p:cond delay="0"/>
                                  </p:stCondLst>
                                  <p:childTnLst>
                                    <p:anim calcmode="lin" valueType="num">
                                      <p:cBhvr additive="base">
                                        <p:cTn id="550" dur="500"/>
                                        <p:tgtEl>
                                          <p:spTgt spid="79"/>
                                        </p:tgtEl>
                                        <p:attrNameLst>
                                          <p:attrName>ppt_x</p:attrName>
                                        </p:attrNameLst>
                                      </p:cBhvr>
                                      <p:tavLst>
                                        <p:tav tm="0">
                                          <p:val>
                                            <p:strVal val="ppt_x"/>
                                          </p:val>
                                        </p:tav>
                                        <p:tav tm="100000">
                                          <p:val>
                                            <p:strVal val="ppt_x"/>
                                          </p:val>
                                        </p:tav>
                                      </p:tavLst>
                                    </p:anim>
                                    <p:anim calcmode="lin" valueType="num">
                                      <p:cBhvr additive="base">
                                        <p:cTn id="551" dur="500"/>
                                        <p:tgtEl>
                                          <p:spTgt spid="79"/>
                                        </p:tgtEl>
                                        <p:attrNameLst>
                                          <p:attrName>ppt_y</p:attrName>
                                        </p:attrNameLst>
                                      </p:cBhvr>
                                      <p:tavLst>
                                        <p:tav tm="0">
                                          <p:val>
                                            <p:strVal val="ppt_y"/>
                                          </p:val>
                                        </p:tav>
                                        <p:tav tm="100000">
                                          <p:val>
                                            <p:strVal val="1+ppt_h/2"/>
                                          </p:val>
                                        </p:tav>
                                      </p:tavLst>
                                    </p:anim>
                                    <p:set>
                                      <p:cBhvr>
                                        <p:cTn id="552" dur="1" fill="hold">
                                          <p:stCondLst>
                                            <p:cond delay="499"/>
                                          </p:stCondLst>
                                        </p:cTn>
                                        <p:tgtEl>
                                          <p:spTgt spid="79"/>
                                        </p:tgtEl>
                                        <p:attrNameLst>
                                          <p:attrName>style.visibility</p:attrName>
                                        </p:attrNameLst>
                                      </p:cBhvr>
                                      <p:to>
                                        <p:strVal val="hidden"/>
                                      </p:to>
                                    </p:set>
                                  </p:childTnLst>
                                </p:cTn>
                              </p:par>
                            </p:childTnLst>
                          </p:cTn>
                        </p:par>
                      </p:childTnLst>
                    </p:cTn>
                  </p:par>
                  <p:par>
                    <p:cTn id="553" fill="hold">
                      <p:stCondLst>
                        <p:cond delay="indefinite"/>
                      </p:stCondLst>
                      <p:childTnLst>
                        <p:par>
                          <p:cTn id="554" fill="hold">
                            <p:stCondLst>
                              <p:cond delay="0"/>
                            </p:stCondLst>
                            <p:childTnLst>
                              <p:par>
                                <p:cTn id="555" presetID="2" presetClass="exit" presetSubtype="4" fill="hold" grpId="1" nodeType="clickEffect">
                                  <p:stCondLst>
                                    <p:cond delay="0"/>
                                  </p:stCondLst>
                                  <p:childTnLst>
                                    <p:anim calcmode="lin" valueType="num">
                                      <p:cBhvr additive="base">
                                        <p:cTn id="556" dur="500"/>
                                        <p:tgtEl>
                                          <p:spTgt spid="50"/>
                                        </p:tgtEl>
                                        <p:attrNameLst>
                                          <p:attrName>ppt_x</p:attrName>
                                        </p:attrNameLst>
                                      </p:cBhvr>
                                      <p:tavLst>
                                        <p:tav tm="0">
                                          <p:val>
                                            <p:strVal val="ppt_x"/>
                                          </p:val>
                                        </p:tav>
                                        <p:tav tm="100000">
                                          <p:val>
                                            <p:strVal val="ppt_x"/>
                                          </p:val>
                                        </p:tav>
                                      </p:tavLst>
                                    </p:anim>
                                    <p:anim calcmode="lin" valueType="num">
                                      <p:cBhvr additive="base">
                                        <p:cTn id="557" dur="500"/>
                                        <p:tgtEl>
                                          <p:spTgt spid="50"/>
                                        </p:tgtEl>
                                        <p:attrNameLst>
                                          <p:attrName>ppt_y</p:attrName>
                                        </p:attrNameLst>
                                      </p:cBhvr>
                                      <p:tavLst>
                                        <p:tav tm="0">
                                          <p:val>
                                            <p:strVal val="ppt_y"/>
                                          </p:val>
                                        </p:tav>
                                        <p:tav tm="100000">
                                          <p:val>
                                            <p:strVal val="1+ppt_h/2"/>
                                          </p:val>
                                        </p:tav>
                                      </p:tavLst>
                                    </p:anim>
                                    <p:set>
                                      <p:cBhvr>
                                        <p:cTn id="558" dur="1" fill="hold">
                                          <p:stCondLst>
                                            <p:cond delay="499"/>
                                          </p:stCondLst>
                                        </p:cTn>
                                        <p:tgtEl>
                                          <p:spTgt spid="50"/>
                                        </p:tgtEl>
                                        <p:attrNameLst>
                                          <p:attrName>style.visibility</p:attrName>
                                        </p:attrNameLst>
                                      </p:cBhvr>
                                      <p:to>
                                        <p:strVal val="hidden"/>
                                      </p:to>
                                    </p:set>
                                  </p:childTnLst>
                                </p:cTn>
                              </p:par>
                            </p:childTnLst>
                          </p:cTn>
                        </p:par>
                      </p:childTnLst>
                    </p:cTn>
                  </p:par>
                  <p:par>
                    <p:cTn id="559" fill="hold">
                      <p:stCondLst>
                        <p:cond delay="indefinite"/>
                      </p:stCondLst>
                      <p:childTnLst>
                        <p:par>
                          <p:cTn id="560" fill="hold">
                            <p:stCondLst>
                              <p:cond delay="0"/>
                            </p:stCondLst>
                            <p:childTnLst>
                              <p:par>
                                <p:cTn id="561" presetID="2" presetClass="exit" presetSubtype="4" fill="hold" grpId="1" nodeType="clickEffect">
                                  <p:stCondLst>
                                    <p:cond delay="0"/>
                                  </p:stCondLst>
                                  <p:childTnLst>
                                    <p:anim calcmode="lin" valueType="num">
                                      <p:cBhvr additive="base">
                                        <p:cTn id="562" dur="500"/>
                                        <p:tgtEl>
                                          <p:spTgt spid="51"/>
                                        </p:tgtEl>
                                        <p:attrNameLst>
                                          <p:attrName>ppt_x</p:attrName>
                                        </p:attrNameLst>
                                      </p:cBhvr>
                                      <p:tavLst>
                                        <p:tav tm="0">
                                          <p:val>
                                            <p:strVal val="ppt_x"/>
                                          </p:val>
                                        </p:tav>
                                        <p:tav tm="100000">
                                          <p:val>
                                            <p:strVal val="ppt_x"/>
                                          </p:val>
                                        </p:tav>
                                      </p:tavLst>
                                    </p:anim>
                                    <p:anim calcmode="lin" valueType="num">
                                      <p:cBhvr additive="base">
                                        <p:cTn id="563" dur="500"/>
                                        <p:tgtEl>
                                          <p:spTgt spid="51"/>
                                        </p:tgtEl>
                                        <p:attrNameLst>
                                          <p:attrName>ppt_y</p:attrName>
                                        </p:attrNameLst>
                                      </p:cBhvr>
                                      <p:tavLst>
                                        <p:tav tm="0">
                                          <p:val>
                                            <p:strVal val="ppt_y"/>
                                          </p:val>
                                        </p:tav>
                                        <p:tav tm="100000">
                                          <p:val>
                                            <p:strVal val="1+ppt_h/2"/>
                                          </p:val>
                                        </p:tav>
                                      </p:tavLst>
                                    </p:anim>
                                    <p:set>
                                      <p:cBhvr>
                                        <p:cTn id="564" dur="1" fill="hold">
                                          <p:stCondLst>
                                            <p:cond delay="499"/>
                                          </p:stCondLst>
                                        </p:cTn>
                                        <p:tgtEl>
                                          <p:spTgt spid="51"/>
                                        </p:tgtEl>
                                        <p:attrNameLst>
                                          <p:attrName>style.visibility</p:attrName>
                                        </p:attrNameLst>
                                      </p:cBhvr>
                                      <p:to>
                                        <p:strVal val="hidden"/>
                                      </p:to>
                                    </p:set>
                                  </p:childTnLst>
                                </p:cTn>
                              </p:par>
                            </p:childTnLst>
                          </p:cTn>
                        </p:par>
                      </p:childTnLst>
                    </p:cTn>
                  </p:par>
                  <p:par>
                    <p:cTn id="565" fill="hold">
                      <p:stCondLst>
                        <p:cond delay="indefinite"/>
                      </p:stCondLst>
                      <p:childTnLst>
                        <p:par>
                          <p:cTn id="566" fill="hold">
                            <p:stCondLst>
                              <p:cond delay="0"/>
                            </p:stCondLst>
                            <p:childTnLst>
                              <p:par>
                                <p:cTn id="567" presetID="2" presetClass="exit" presetSubtype="4" fill="hold" grpId="1" nodeType="clickEffect">
                                  <p:stCondLst>
                                    <p:cond delay="0"/>
                                  </p:stCondLst>
                                  <p:childTnLst>
                                    <p:anim calcmode="lin" valueType="num">
                                      <p:cBhvr additive="base">
                                        <p:cTn id="568" dur="500"/>
                                        <p:tgtEl>
                                          <p:spTgt spid="52"/>
                                        </p:tgtEl>
                                        <p:attrNameLst>
                                          <p:attrName>ppt_x</p:attrName>
                                        </p:attrNameLst>
                                      </p:cBhvr>
                                      <p:tavLst>
                                        <p:tav tm="0">
                                          <p:val>
                                            <p:strVal val="ppt_x"/>
                                          </p:val>
                                        </p:tav>
                                        <p:tav tm="100000">
                                          <p:val>
                                            <p:strVal val="ppt_x"/>
                                          </p:val>
                                        </p:tav>
                                      </p:tavLst>
                                    </p:anim>
                                    <p:anim calcmode="lin" valueType="num">
                                      <p:cBhvr additive="base">
                                        <p:cTn id="569" dur="500"/>
                                        <p:tgtEl>
                                          <p:spTgt spid="52"/>
                                        </p:tgtEl>
                                        <p:attrNameLst>
                                          <p:attrName>ppt_y</p:attrName>
                                        </p:attrNameLst>
                                      </p:cBhvr>
                                      <p:tavLst>
                                        <p:tav tm="0">
                                          <p:val>
                                            <p:strVal val="ppt_y"/>
                                          </p:val>
                                        </p:tav>
                                        <p:tav tm="100000">
                                          <p:val>
                                            <p:strVal val="1+ppt_h/2"/>
                                          </p:val>
                                        </p:tav>
                                      </p:tavLst>
                                    </p:anim>
                                    <p:set>
                                      <p:cBhvr>
                                        <p:cTn id="570" dur="1" fill="hold">
                                          <p:stCondLst>
                                            <p:cond delay="499"/>
                                          </p:stCondLst>
                                        </p:cTn>
                                        <p:tgtEl>
                                          <p:spTgt spid="52"/>
                                        </p:tgtEl>
                                        <p:attrNameLst>
                                          <p:attrName>style.visibility</p:attrName>
                                        </p:attrNameLst>
                                      </p:cBhvr>
                                      <p:to>
                                        <p:strVal val="hidden"/>
                                      </p:to>
                                    </p:set>
                                  </p:childTnLst>
                                </p:cTn>
                              </p:par>
                            </p:childTnLst>
                          </p:cTn>
                        </p:par>
                      </p:childTnLst>
                    </p:cTn>
                  </p:par>
                  <p:par>
                    <p:cTn id="571" fill="hold">
                      <p:stCondLst>
                        <p:cond delay="indefinite"/>
                      </p:stCondLst>
                      <p:childTnLst>
                        <p:par>
                          <p:cTn id="572" fill="hold">
                            <p:stCondLst>
                              <p:cond delay="0"/>
                            </p:stCondLst>
                            <p:childTnLst>
                              <p:par>
                                <p:cTn id="573" presetID="2" presetClass="exit" presetSubtype="4" fill="hold" grpId="1" nodeType="clickEffect">
                                  <p:stCondLst>
                                    <p:cond delay="0"/>
                                  </p:stCondLst>
                                  <p:childTnLst>
                                    <p:anim calcmode="lin" valueType="num">
                                      <p:cBhvr additive="base">
                                        <p:cTn id="574" dur="500"/>
                                        <p:tgtEl>
                                          <p:spTgt spid="72"/>
                                        </p:tgtEl>
                                        <p:attrNameLst>
                                          <p:attrName>ppt_x</p:attrName>
                                        </p:attrNameLst>
                                      </p:cBhvr>
                                      <p:tavLst>
                                        <p:tav tm="0">
                                          <p:val>
                                            <p:strVal val="ppt_x"/>
                                          </p:val>
                                        </p:tav>
                                        <p:tav tm="100000">
                                          <p:val>
                                            <p:strVal val="ppt_x"/>
                                          </p:val>
                                        </p:tav>
                                      </p:tavLst>
                                    </p:anim>
                                    <p:anim calcmode="lin" valueType="num">
                                      <p:cBhvr additive="base">
                                        <p:cTn id="575" dur="500"/>
                                        <p:tgtEl>
                                          <p:spTgt spid="72"/>
                                        </p:tgtEl>
                                        <p:attrNameLst>
                                          <p:attrName>ppt_y</p:attrName>
                                        </p:attrNameLst>
                                      </p:cBhvr>
                                      <p:tavLst>
                                        <p:tav tm="0">
                                          <p:val>
                                            <p:strVal val="ppt_y"/>
                                          </p:val>
                                        </p:tav>
                                        <p:tav tm="100000">
                                          <p:val>
                                            <p:strVal val="1+ppt_h/2"/>
                                          </p:val>
                                        </p:tav>
                                      </p:tavLst>
                                    </p:anim>
                                    <p:set>
                                      <p:cBhvr>
                                        <p:cTn id="576" dur="1" fill="hold">
                                          <p:stCondLst>
                                            <p:cond delay="499"/>
                                          </p:stCondLst>
                                        </p:cTn>
                                        <p:tgtEl>
                                          <p:spTgt spid="72"/>
                                        </p:tgtEl>
                                        <p:attrNameLst>
                                          <p:attrName>style.visibility</p:attrName>
                                        </p:attrNameLst>
                                      </p:cBhvr>
                                      <p:to>
                                        <p:strVal val="hidden"/>
                                      </p:to>
                                    </p:set>
                                  </p:childTnLst>
                                </p:cTn>
                              </p:par>
                            </p:childTnLst>
                          </p:cTn>
                        </p:par>
                      </p:childTnLst>
                    </p:cTn>
                  </p:par>
                  <p:par>
                    <p:cTn id="577" fill="hold">
                      <p:stCondLst>
                        <p:cond delay="indefinite"/>
                      </p:stCondLst>
                      <p:childTnLst>
                        <p:par>
                          <p:cTn id="578" fill="hold">
                            <p:stCondLst>
                              <p:cond delay="0"/>
                            </p:stCondLst>
                            <p:childTnLst>
                              <p:par>
                                <p:cTn id="579" presetID="2" presetClass="exit" presetSubtype="4" fill="hold" grpId="1" nodeType="clickEffect">
                                  <p:stCondLst>
                                    <p:cond delay="0"/>
                                  </p:stCondLst>
                                  <p:childTnLst>
                                    <p:anim calcmode="lin" valueType="num">
                                      <p:cBhvr additive="base">
                                        <p:cTn id="580" dur="500"/>
                                        <p:tgtEl>
                                          <p:spTgt spid="53"/>
                                        </p:tgtEl>
                                        <p:attrNameLst>
                                          <p:attrName>ppt_x</p:attrName>
                                        </p:attrNameLst>
                                      </p:cBhvr>
                                      <p:tavLst>
                                        <p:tav tm="0">
                                          <p:val>
                                            <p:strVal val="ppt_x"/>
                                          </p:val>
                                        </p:tav>
                                        <p:tav tm="100000">
                                          <p:val>
                                            <p:strVal val="ppt_x"/>
                                          </p:val>
                                        </p:tav>
                                      </p:tavLst>
                                    </p:anim>
                                    <p:anim calcmode="lin" valueType="num">
                                      <p:cBhvr additive="base">
                                        <p:cTn id="581" dur="500"/>
                                        <p:tgtEl>
                                          <p:spTgt spid="53"/>
                                        </p:tgtEl>
                                        <p:attrNameLst>
                                          <p:attrName>ppt_y</p:attrName>
                                        </p:attrNameLst>
                                      </p:cBhvr>
                                      <p:tavLst>
                                        <p:tav tm="0">
                                          <p:val>
                                            <p:strVal val="ppt_y"/>
                                          </p:val>
                                        </p:tav>
                                        <p:tav tm="100000">
                                          <p:val>
                                            <p:strVal val="1+ppt_h/2"/>
                                          </p:val>
                                        </p:tav>
                                      </p:tavLst>
                                    </p:anim>
                                    <p:set>
                                      <p:cBhvr>
                                        <p:cTn id="582" dur="1" fill="hold">
                                          <p:stCondLst>
                                            <p:cond delay="499"/>
                                          </p:stCondLst>
                                        </p:cTn>
                                        <p:tgtEl>
                                          <p:spTgt spid="53"/>
                                        </p:tgtEl>
                                        <p:attrNameLst>
                                          <p:attrName>style.visibility</p:attrName>
                                        </p:attrNameLst>
                                      </p:cBhvr>
                                      <p:to>
                                        <p:strVal val="hidden"/>
                                      </p:to>
                                    </p:set>
                                  </p:childTnLst>
                                </p:cTn>
                              </p:par>
                            </p:childTnLst>
                          </p:cTn>
                        </p:par>
                      </p:childTnLst>
                    </p:cTn>
                  </p:par>
                  <p:par>
                    <p:cTn id="583" fill="hold">
                      <p:stCondLst>
                        <p:cond delay="indefinite"/>
                      </p:stCondLst>
                      <p:childTnLst>
                        <p:par>
                          <p:cTn id="584" fill="hold">
                            <p:stCondLst>
                              <p:cond delay="0"/>
                            </p:stCondLst>
                            <p:childTnLst>
                              <p:par>
                                <p:cTn id="585" presetID="2" presetClass="exit" presetSubtype="4" fill="hold" grpId="1" nodeType="clickEffect">
                                  <p:stCondLst>
                                    <p:cond delay="0"/>
                                  </p:stCondLst>
                                  <p:childTnLst>
                                    <p:anim calcmode="lin" valueType="num">
                                      <p:cBhvr additive="base">
                                        <p:cTn id="586" dur="500"/>
                                        <p:tgtEl>
                                          <p:spTgt spid="54"/>
                                        </p:tgtEl>
                                        <p:attrNameLst>
                                          <p:attrName>ppt_x</p:attrName>
                                        </p:attrNameLst>
                                      </p:cBhvr>
                                      <p:tavLst>
                                        <p:tav tm="0">
                                          <p:val>
                                            <p:strVal val="ppt_x"/>
                                          </p:val>
                                        </p:tav>
                                        <p:tav tm="100000">
                                          <p:val>
                                            <p:strVal val="ppt_x"/>
                                          </p:val>
                                        </p:tav>
                                      </p:tavLst>
                                    </p:anim>
                                    <p:anim calcmode="lin" valueType="num">
                                      <p:cBhvr additive="base">
                                        <p:cTn id="587" dur="500"/>
                                        <p:tgtEl>
                                          <p:spTgt spid="54"/>
                                        </p:tgtEl>
                                        <p:attrNameLst>
                                          <p:attrName>ppt_y</p:attrName>
                                        </p:attrNameLst>
                                      </p:cBhvr>
                                      <p:tavLst>
                                        <p:tav tm="0">
                                          <p:val>
                                            <p:strVal val="ppt_y"/>
                                          </p:val>
                                        </p:tav>
                                        <p:tav tm="100000">
                                          <p:val>
                                            <p:strVal val="1+ppt_h/2"/>
                                          </p:val>
                                        </p:tav>
                                      </p:tavLst>
                                    </p:anim>
                                    <p:set>
                                      <p:cBhvr>
                                        <p:cTn id="588" dur="1" fill="hold">
                                          <p:stCondLst>
                                            <p:cond delay="499"/>
                                          </p:stCondLst>
                                        </p:cTn>
                                        <p:tgtEl>
                                          <p:spTgt spid="54"/>
                                        </p:tgtEl>
                                        <p:attrNameLst>
                                          <p:attrName>style.visibility</p:attrName>
                                        </p:attrNameLst>
                                      </p:cBhvr>
                                      <p:to>
                                        <p:strVal val="hidden"/>
                                      </p:to>
                                    </p:set>
                                  </p:childTnLst>
                                </p:cTn>
                              </p:par>
                            </p:childTnLst>
                          </p:cTn>
                        </p:par>
                      </p:childTnLst>
                    </p:cTn>
                  </p:par>
                  <p:par>
                    <p:cTn id="589" fill="hold">
                      <p:stCondLst>
                        <p:cond delay="indefinite"/>
                      </p:stCondLst>
                      <p:childTnLst>
                        <p:par>
                          <p:cTn id="590" fill="hold">
                            <p:stCondLst>
                              <p:cond delay="0"/>
                            </p:stCondLst>
                            <p:childTnLst>
                              <p:par>
                                <p:cTn id="591" presetID="2" presetClass="exit" presetSubtype="4" fill="hold" grpId="1" nodeType="clickEffect">
                                  <p:stCondLst>
                                    <p:cond delay="0"/>
                                  </p:stCondLst>
                                  <p:childTnLst>
                                    <p:anim calcmode="lin" valueType="num">
                                      <p:cBhvr additive="base">
                                        <p:cTn id="592" dur="500"/>
                                        <p:tgtEl>
                                          <p:spTgt spid="55"/>
                                        </p:tgtEl>
                                        <p:attrNameLst>
                                          <p:attrName>ppt_x</p:attrName>
                                        </p:attrNameLst>
                                      </p:cBhvr>
                                      <p:tavLst>
                                        <p:tav tm="0">
                                          <p:val>
                                            <p:strVal val="ppt_x"/>
                                          </p:val>
                                        </p:tav>
                                        <p:tav tm="100000">
                                          <p:val>
                                            <p:strVal val="ppt_x"/>
                                          </p:val>
                                        </p:tav>
                                      </p:tavLst>
                                    </p:anim>
                                    <p:anim calcmode="lin" valueType="num">
                                      <p:cBhvr additive="base">
                                        <p:cTn id="593" dur="500"/>
                                        <p:tgtEl>
                                          <p:spTgt spid="55"/>
                                        </p:tgtEl>
                                        <p:attrNameLst>
                                          <p:attrName>ppt_y</p:attrName>
                                        </p:attrNameLst>
                                      </p:cBhvr>
                                      <p:tavLst>
                                        <p:tav tm="0">
                                          <p:val>
                                            <p:strVal val="ppt_y"/>
                                          </p:val>
                                        </p:tav>
                                        <p:tav tm="100000">
                                          <p:val>
                                            <p:strVal val="1+ppt_h/2"/>
                                          </p:val>
                                        </p:tav>
                                      </p:tavLst>
                                    </p:anim>
                                    <p:set>
                                      <p:cBhvr>
                                        <p:cTn id="594" dur="1" fill="hold">
                                          <p:stCondLst>
                                            <p:cond delay="499"/>
                                          </p:stCondLst>
                                        </p:cTn>
                                        <p:tgtEl>
                                          <p:spTgt spid="55"/>
                                        </p:tgtEl>
                                        <p:attrNameLst>
                                          <p:attrName>style.visibility</p:attrName>
                                        </p:attrNameLst>
                                      </p:cBhvr>
                                      <p:to>
                                        <p:strVal val="hidden"/>
                                      </p:to>
                                    </p:set>
                                  </p:childTnLst>
                                </p:cTn>
                              </p:par>
                            </p:childTnLst>
                          </p:cTn>
                        </p:par>
                      </p:childTnLst>
                    </p:cTn>
                  </p:par>
                  <p:par>
                    <p:cTn id="595" fill="hold">
                      <p:stCondLst>
                        <p:cond delay="indefinite"/>
                      </p:stCondLst>
                      <p:childTnLst>
                        <p:par>
                          <p:cTn id="596" fill="hold">
                            <p:stCondLst>
                              <p:cond delay="0"/>
                            </p:stCondLst>
                            <p:childTnLst>
                              <p:par>
                                <p:cTn id="597" presetID="2" presetClass="exit" presetSubtype="4" fill="hold" grpId="1" nodeType="clickEffect">
                                  <p:stCondLst>
                                    <p:cond delay="0"/>
                                  </p:stCondLst>
                                  <p:childTnLst>
                                    <p:anim calcmode="lin" valueType="num">
                                      <p:cBhvr additive="base">
                                        <p:cTn id="598" dur="500"/>
                                        <p:tgtEl>
                                          <p:spTgt spid="56"/>
                                        </p:tgtEl>
                                        <p:attrNameLst>
                                          <p:attrName>ppt_x</p:attrName>
                                        </p:attrNameLst>
                                      </p:cBhvr>
                                      <p:tavLst>
                                        <p:tav tm="0">
                                          <p:val>
                                            <p:strVal val="ppt_x"/>
                                          </p:val>
                                        </p:tav>
                                        <p:tav tm="100000">
                                          <p:val>
                                            <p:strVal val="ppt_x"/>
                                          </p:val>
                                        </p:tav>
                                      </p:tavLst>
                                    </p:anim>
                                    <p:anim calcmode="lin" valueType="num">
                                      <p:cBhvr additive="base">
                                        <p:cTn id="599" dur="500"/>
                                        <p:tgtEl>
                                          <p:spTgt spid="56"/>
                                        </p:tgtEl>
                                        <p:attrNameLst>
                                          <p:attrName>ppt_y</p:attrName>
                                        </p:attrNameLst>
                                      </p:cBhvr>
                                      <p:tavLst>
                                        <p:tav tm="0">
                                          <p:val>
                                            <p:strVal val="ppt_y"/>
                                          </p:val>
                                        </p:tav>
                                        <p:tav tm="100000">
                                          <p:val>
                                            <p:strVal val="1+ppt_h/2"/>
                                          </p:val>
                                        </p:tav>
                                      </p:tavLst>
                                    </p:anim>
                                    <p:set>
                                      <p:cBhvr>
                                        <p:cTn id="600" dur="1" fill="hold">
                                          <p:stCondLst>
                                            <p:cond delay="499"/>
                                          </p:stCondLst>
                                        </p:cTn>
                                        <p:tgtEl>
                                          <p:spTgt spid="56"/>
                                        </p:tgtEl>
                                        <p:attrNameLst>
                                          <p:attrName>style.visibility</p:attrName>
                                        </p:attrNameLst>
                                      </p:cBhvr>
                                      <p:to>
                                        <p:strVal val="hidden"/>
                                      </p:to>
                                    </p:set>
                                  </p:childTnLst>
                                </p:cTn>
                              </p:par>
                            </p:childTnLst>
                          </p:cTn>
                        </p:par>
                      </p:childTnLst>
                    </p:cTn>
                  </p:par>
                  <p:par>
                    <p:cTn id="601" fill="hold">
                      <p:stCondLst>
                        <p:cond delay="indefinite"/>
                      </p:stCondLst>
                      <p:childTnLst>
                        <p:par>
                          <p:cTn id="602" fill="hold">
                            <p:stCondLst>
                              <p:cond delay="0"/>
                            </p:stCondLst>
                            <p:childTnLst>
                              <p:par>
                                <p:cTn id="603" presetID="2" presetClass="exit" presetSubtype="4" fill="hold" grpId="1" nodeType="clickEffect">
                                  <p:stCondLst>
                                    <p:cond delay="0"/>
                                  </p:stCondLst>
                                  <p:childTnLst>
                                    <p:anim calcmode="lin" valueType="num">
                                      <p:cBhvr additive="base">
                                        <p:cTn id="604" dur="500"/>
                                        <p:tgtEl>
                                          <p:spTgt spid="80"/>
                                        </p:tgtEl>
                                        <p:attrNameLst>
                                          <p:attrName>ppt_x</p:attrName>
                                        </p:attrNameLst>
                                      </p:cBhvr>
                                      <p:tavLst>
                                        <p:tav tm="0">
                                          <p:val>
                                            <p:strVal val="ppt_x"/>
                                          </p:val>
                                        </p:tav>
                                        <p:tav tm="100000">
                                          <p:val>
                                            <p:strVal val="ppt_x"/>
                                          </p:val>
                                        </p:tav>
                                      </p:tavLst>
                                    </p:anim>
                                    <p:anim calcmode="lin" valueType="num">
                                      <p:cBhvr additive="base">
                                        <p:cTn id="605" dur="500"/>
                                        <p:tgtEl>
                                          <p:spTgt spid="80"/>
                                        </p:tgtEl>
                                        <p:attrNameLst>
                                          <p:attrName>ppt_y</p:attrName>
                                        </p:attrNameLst>
                                      </p:cBhvr>
                                      <p:tavLst>
                                        <p:tav tm="0">
                                          <p:val>
                                            <p:strVal val="ppt_y"/>
                                          </p:val>
                                        </p:tav>
                                        <p:tav tm="100000">
                                          <p:val>
                                            <p:strVal val="1+ppt_h/2"/>
                                          </p:val>
                                        </p:tav>
                                      </p:tavLst>
                                    </p:anim>
                                    <p:set>
                                      <p:cBhvr>
                                        <p:cTn id="606" dur="1" fill="hold">
                                          <p:stCondLst>
                                            <p:cond delay="499"/>
                                          </p:stCondLst>
                                        </p:cTn>
                                        <p:tgtEl>
                                          <p:spTgt spid="80"/>
                                        </p:tgtEl>
                                        <p:attrNameLst>
                                          <p:attrName>style.visibility</p:attrName>
                                        </p:attrNameLst>
                                      </p:cBhvr>
                                      <p:to>
                                        <p:strVal val="hidden"/>
                                      </p:to>
                                    </p:set>
                                  </p:childTnLst>
                                </p:cTn>
                              </p:par>
                            </p:childTnLst>
                          </p:cTn>
                        </p:par>
                      </p:childTnLst>
                    </p:cTn>
                  </p:par>
                  <p:par>
                    <p:cTn id="607" fill="hold">
                      <p:stCondLst>
                        <p:cond delay="indefinite"/>
                      </p:stCondLst>
                      <p:childTnLst>
                        <p:par>
                          <p:cTn id="608" fill="hold">
                            <p:stCondLst>
                              <p:cond delay="0"/>
                            </p:stCondLst>
                            <p:childTnLst>
                              <p:par>
                                <p:cTn id="609" presetID="2" presetClass="exit" presetSubtype="4" fill="hold" grpId="1" nodeType="clickEffect">
                                  <p:stCondLst>
                                    <p:cond delay="0"/>
                                  </p:stCondLst>
                                  <p:childTnLst>
                                    <p:anim calcmode="lin" valueType="num">
                                      <p:cBhvr additive="base">
                                        <p:cTn id="610" dur="500"/>
                                        <p:tgtEl>
                                          <p:spTgt spid="57"/>
                                        </p:tgtEl>
                                        <p:attrNameLst>
                                          <p:attrName>ppt_x</p:attrName>
                                        </p:attrNameLst>
                                      </p:cBhvr>
                                      <p:tavLst>
                                        <p:tav tm="0">
                                          <p:val>
                                            <p:strVal val="ppt_x"/>
                                          </p:val>
                                        </p:tav>
                                        <p:tav tm="100000">
                                          <p:val>
                                            <p:strVal val="ppt_x"/>
                                          </p:val>
                                        </p:tav>
                                      </p:tavLst>
                                    </p:anim>
                                    <p:anim calcmode="lin" valueType="num">
                                      <p:cBhvr additive="base">
                                        <p:cTn id="611" dur="500"/>
                                        <p:tgtEl>
                                          <p:spTgt spid="57"/>
                                        </p:tgtEl>
                                        <p:attrNameLst>
                                          <p:attrName>ppt_y</p:attrName>
                                        </p:attrNameLst>
                                      </p:cBhvr>
                                      <p:tavLst>
                                        <p:tav tm="0">
                                          <p:val>
                                            <p:strVal val="ppt_y"/>
                                          </p:val>
                                        </p:tav>
                                        <p:tav tm="100000">
                                          <p:val>
                                            <p:strVal val="1+ppt_h/2"/>
                                          </p:val>
                                        </p:tav>
                                      </p:tavLst>
                                    </p:anim>
                                    <p:set>
                                      <p:cBhvr>
                                        <p:cTn id="612" dur="1" fill="hold">
                                          <p:stCondLst>
                                            <p:cond delay="499"/>
                                          </p:stCondLst>
                                        </p:cTn>
                                        <p:tgtEl>
                                          <p:spTgt spid="57"/>
                                        </p:tgtEl>
                                        <p:attrNameLst>
                                          <p:attrName>style.visibility</p:attrName>
                                        </p:attrNameLst>
                                      </p:cBhvr>
                                      <p:to>
                                        <p:strVal val="hidden"/>
                                      </p:to>
                                    </p:set>
                                  </p:childTnLst>
                                </p:cTn>
                              </p:par>
                            </p:childTnLst>
                          </p:cTn>
                        </p:par>
                      </p:childTnLst>
                    </p:cTn>
                  </p:par>
                  <p:par>
                    <p:cTn id="613" fill="hold">
                      <p:stCondLst>
                        <p:cond delay="indefinite"/>
                      </p:stCondLst>
                      <p:childTnLst>
                        <p:par>
                          <p:cTn id="614" fill="hold">
                            <p:stCondLst>
                              <p:cond delay="0"/>
                            </p:stCondLst>
                            <p:childTnLst>
                              <p:par>
                                <p:cTn id="615" presetID="2" presetClass="exit" presetSubtype="4" fill="hold" grpId="1" nodeType="clickEffect">
                                  <p:stCondLst>
                                    <p:cond delay="0"/>
                                  </p:stCondLst>
                                  <p:childTnLst>
                                    <p:anim calcmode="lin" valueType="num">
                                      <p:cBhvr additive="base">
                                        <p:cTn id="616" dur="500"/>
                                        <p:tgtEl>
                                          <p:spTgt spid="58"/>
                                        </p:tgtEl>
                                        <p:attrNameLst>
                                          <p:attrName>ppt_x</p:attrName>
                                        </p:attrNameLst>
                                      </p:cBhvr>
                                      <p:tavLst>
                                        <p:tav tm="0">
                                          <p:val>
                                            <p:strVal val="ppt_x"/>
                                          </p:val>
                                        </p:tav>
                                        <p:tav tm="100000">
                                          <p:val>
                                            <p:strVal val="ppt_x"/>
                                          </p:val>
                                        </p:tav>
                                      </p:tavLst>
                                    </p:anim>
                                    <p:anim calcmode="lin" valueType="num">
                                      <p:cBhvr additive="base">
                                        <p:cTn id="617" dur="500"/>
                                        <p:tgtEl>
                                          <p:spTgt spid="58"/>
                                        </p:tgtEl>
                                        <p:attrNameLst>
                                          <p:attrName>ppt_y</p:attrName>
                                        </p:attrNameLst>
                                      </p:cBhvr>
                                      <p:tavLst>
                                        <p:tav tm="0">
                                          <p:val>
                                            <p:strVal val="ppt_y"/>
                                          </p:val>
                                        </p:tav>
                                        <p:tav tm="100000">
                                          <p:val>
                                            <p:strVal val="1+ppt_h/2"/>
                                          </p:val>
                                        </p:tav>
                                      </p:tavLst>
                                    </p:anim>
                                    <p:set>
                                      <p:cBhvr>
                                        <p:cTn id="618" dur="1" fill="hold">
                                          <p:stCondLst>
                                            <p:cond delay="499"/>
                                          </p:stCondLst>
                                        </p:cTn>
                                        <p:tgtEl>
                                          <p:spTgt spid="58"/>
                                        </p:tgtEl>
                                        <p:attrNameLst>
                                          <p:attrName>style.visibility</p:attrName>
                                        </p:attrNameLst>
                                      </p:cBhvr>
                                      <p:to>
                                        <p:strVal val="hidden"/>
                                      </p:to>
                                    </p:set>
                                  </p:childTnLst>
                                </p:cTn>
                              </p:par>
                            </p:childTnLst>
                          </p:cTn>
                        </p:par>
                      </p:childTnLst>
                    </p:cTn>
                  </p:par>
                  <p:par>
                    <p:cTn id="619" fill="hold">
                      <p:stCondLst>
                        <p:cond delay="indefinite"/>
                      </p:stCondLst>
                      <p:childTnLst>
                        <p:par>
                          <p:cTn id="620" fill="hold">
                            <p:stCondLst>
                              <p:cond delay="0"/>
                            </p:stCondLst>
                            <p:childTnLst>
                              <p:par>
                                <p:cTn id="621" presetID="2" presetClass="exit" presetSubtype="4" fill="hold" grpId="1" nodeType="clickEffect">
                                  <p:stCondLst>
                                    <p:cond delay="0"/>
                                  </p:stCondLst>
                                  <p:childTnLst>
                                    <p:anim calcmode="lin" valueType="num">
                                      <p:cBhvr additive="base">
                                        <p:cTn id="622" dur="500"/>
                                        <p:tgtEl>
                                          <p:spTgt spid="59"/>
                                        </p:tgtEl>
                                        <p:attrNameLst>
                                          <p:attrName>ppt_x</p:attrName>
                                        </p:attrNameLst>
                                      </p:cBhvr>
                                      <p:tavLst>
                                        <p:tav tm="0">
                                          <p:val>
                                            <p:strVal val="ppt_x"/>
                                          </p:val>
                                        </p:tav>
                                        <p:tav tm="100000">
                                          <p:val>
                                            <p:strVal val="ppt_x"/>
                                          </p:val>
                                        </p:tav>
                                      </p:tavLst>
                                    </p:anim>
                                    <p:anim calcmode="lin" valueType="num">
                                      <p:cBhvr additive="base">
                                        <p:cTn id="623" dur="500"/>
                                        <p:tgtEl>
                                          <p:spTgt spid="59"/>
                                        </p:tgtEl>
                                        <p:attrNameLst>
                                          <p:attrName>ppt_y</p:attrName>
                                        </p:attrNameLst>
                                      </p:cBhvr>
                                      <p:tavLst>
                                        <p:tav tm="0">
                                          <p:val>
                                            <p:strVal val="ppt_y"/>
                                          </p:val>
                                        </p:tav>
                                        <p:tav tm="100000">
                                          <p:val>
                                            <p:strVal val="1+ppt_h/2"/>
                                          </p:val>
                                        </p:tav>
                                      </p:tavLst>
                                    </p:anim>
                                    <p:set>
                                      <p:cBhvr>
                                        <p:cTn id="624" dur="1" fill="hold">
                                          <p:stCondLst>
                                            <p:cond delay="499"/>
                                          </p:stCondLst>
                                        </p:cTn>
                                        <p:tgtEl>
                                          <p:spTgt spid="59"/>
                                        </p:tgtEl>
                                        <p:attrNameLst>
                                          <p:attrName>style.visibility</p:attrName>
                                        </p:attrNameLst>
                                      </p:cBhvr>
                                      <p:to>
                                        <p:strVal val="hidden"/>
                                      </p:to>
                                    </p:set>
                                  </p:childTnLst>
                                </p:cTn>
                              </p:par>
                            </p:childTnLst>
                          </p:cTn>
                        </p:par>
                      </p:childTnLst>
                    </p:cTn>
                  </p:par>
                  <p:par>
                    <p:cTn id="625" fill="hold">
                      <p:stCondLst>
                        <p:cond delay="indefinite"/>
                      </p:stCondLst>
                      <p:childTnLst>
                        <p:par>
                          <p:cTn id="626" fill="hold">
                            <p:stCondLst>
                              <p:cond delay="0"/>
                            </p:stCondLst>
                            <p:childTnLst>
                              <p:par>
                                <p:cTn id="627" presetID="2" presetClass="exit" presetSubtype="4" fill="hold" grpId="1" nodeType="clickEffect">
                                  <p:stCondLst>
                                    <p:cond delay="0"/>
                                  </p:stCondLst>
                                  <p:childTnLst>
                                    <p:anim calcmode="lin" valueType="num">
                                      <p:cBhvr additive="base">
                                        <p:cTn id="628" dur="500"/>
                                        <p:tgtEl>
                                          <p:spTgt spid="73"/>
                                        </p:tgtEl>
                                        <p:attrNameLst>
                                          <p:attrName>ppt_x</p:attrName>
                                        </p:attrNameLst>
                                      </p:cBhvr>
                                      <p:tavLst>
                                        <p:tav tm="0">
                                          <p:val>
                                            <p:strVal val="ppt_x"/>
                                          </p:val>
                                        </p:tav>
                                        <p:tav tm="100000">
                                          <p:val>
                                            <p:strVal val="ppt_x"/>
                                          </p:val>
                                        </p:tav>
                                      </p:tavLst>
                                    </p:anim>
                                    <p:anim calcmode="lin" valueType="num">
                                      <p:cBhvr additive="base">
                                        <p:cTn id="629" dur="500"/>
                                        <p:tgtEl>
                                          <p:spTgt spid="73"/>
                                        </p:tgtEl>
                                        <p:attrNameLst>
                                          <p:attrName>ppt_y</p:attrName>
                                        </p:attrNameLst>
                                      </p:cBhvr>
                                      <p:tavLst>
                                        <p:tav tm="0">
                                          <p:val>
                                            <p:strVal val="ppt_y"/>
                                          </p:val>
                                        </p:tav>
                                        <p:tav tm="100000">
                                          <p:val>
                                            <p:strVal val="1+ppt_h/2"/>
                                          </p:val>
                                        </p:tav>
                                      </p:tavLst>
                                    </p:anim>
                                    <p:set>
                                      <p:cBhvr>
                                        <p:cTn id="630" dur="1" fill="hold">
                                          <p:stCondLst>
                                            <p:cond delay="499"/>
                                          </p:stCondLst>
                                        </p:cTn>
                                        <p:tgtEl>
                                          <p:spTgt spid="73"/>
                                        </p:tgtEl>
                                        <p:attrNameLst>
                                          <p:attrName>style.visibility</p:attrName>
                                        </p:attrNameLst>
                                      </p:cBhvr>
                                      <p:to>
                                        <p:strVal val="hidden"/>
                                      </p:to>
                                    </p:set>
                                  </p:childTnLst>
                                </p:cTn>
                              </p:par>
                            </p:childTnLst>
                          </p:cTn>
                        </p:par>
                      </p:childTnLst>
                    </p:cTn>
                  </p:par>
                  <p:par>
                    <p:cTn id="631" fill="hold">
                      <p:stCondLst>
                        <p:cond delay="indefinite"/>
                      </p:stCondLst>
                      <p:childTnLst>
                        <p:par>
                          <p:cTn id="632" fill="hold">
                            <p:stCondLst>
                              <p:cond delay="0"/>
                            </p:stCondLst>
                            <p:childTnLst>
                              <p:par>
                                <p:cTn id="633" presetID="2" presetClass="exit" presetSubtype="4" fill="hold" grpId="1" nodeType="clickEffect">
                                  <p:stCondLst>
                                    <p:cond delay="0"/>
                                  </p:stCondLst>
                                  <p:childTnLst>
                                    <p:anim calcmode="lin" valueType="num">
                                      <p:cBhvr additive="base">
                                        <p:cTn id="634" dur="500"/>
                                        <p:tgtEl>
                                          <p:spTgt spid="60"/>
                                        </p:tgtEl>
                                        <p:attrNameLst>
                                          <p:attrName>ppt_x</p:attrName>
                                        </p:attrNameLst>
                                      </p:cBhvr>
                                      <p:tavLst>
                                        <p:tav tm="0">
                                          <p:val>
                                            <p:strVal val="ppt_x"/>
                                          </p:val>
                                        </p:tav>
                                        <p:tav tm="100000">
                                          <p:val>
                                            <p:strVal val="ppt_x"/>
                                          </p:val>
                                        </p:tav>
                                      </p:tavLst>
                                    </p:anim>
                                    <p:anim calcmode="lin" valueType="num">
                                      <p:cBhvr additive="base">
                                        <p:cTn id="635" dur="500"/>
                                        <p:tgtEl>
                                          <p:spTgt spid="60"/>
                                        </p:tgtEl>
                                        <p:attrNameLst>
                                          <p:attrName>ppt_y</p:attrName>
                                        </p:attrNameLst>
                                      </p:cBhvr>
                                      <p:tavLst>
                                        <p:tav tm="0">
                                          <p:val>
                                            <p:strVal val="ppt_y"/>
                                          </p:val>
                                        </p:tav>
                                        <p:tav tm="100000">
                                          <p:val>
                                            <p:strVal val="1+ppt_h/2"/>
                                          </p:val>
                                        </p:tav>
                                      </p:tavLst>
                                    </p:anim>
                                    <p:set>
                                      <p:cBhvr>
                                        <p:cTn id="636" dur="1" fill="hold">
                                          <p:stCondLst>
                                            <p:cond delay="499"/>
                                          </p:stCondLst>
                                        </p:cTn>
                                        <p:tgtEl>
                                          <p:spTgt spid="60"/>
                                        </p:tgtEl>
                                        <p:attrNameLst>
                                          <p:attrName>style.visibility</p:attrName>
                                        </p:attrNameLst>
                                      </p:cBhvr>
                                      <p:to>
                                        <p:strVal val="hidden"/>
                                      </p:to>
                                    </p:set>
                                  </p:childTnLst>
                                </p:cTn>
                              </p:par>
                            </p:childTnLst>
                          </p:cTn>
                        </p:par>
                      </p:childTnLst>
                    </p:cTn>
                  </p:par>
                  <p:par>
                    <p:cTn id="637" fill="hold">
                      <p:stCondLst>
                        <p:cond delay="indefinite"/>
                      </p:stCondLst>
                      <p:childTnLst>
                        <p:par>
                          <p:cTn id="638" fill="hold">
                            <p:stCondLst>
                              <p:cond delay="0"/>
                            </p:stCondLst>
                            <p:childTnLst>
                              <p:par>
                                <p:cTn id="639" presetID="2" presetClass="exit" presetSubtype="4" fill="hold" grpId="1" nodeType="clickEffect">
                                  <p:stCondLst>
                                    <p:cond delay="0"/>
                                  </p:stCondLst>
                                  <p:childTnLst>
                                    <p:anim calcmode="lin" valueType="num">
                                      <p:cBhvr additive="base">
                                        <p:cTn id="640" dur="500"/>
                                        <p:tgtEl>
                                          <p:spTgt spid="61"/>
                                        </p:tgtEl>
                                        <p:attrNameLst>
                                          <p:attrName>ppt_x</p:attrName>
                                        </p:attrNameLst>
                                      </p:cBhvr>
                                      <p:tavLst>
                                        <p:tav tm="0">
                                          <p:val>
                                            <p:strVal val="ppt_x"/>
                                          </p:val>
                                        </p:tav>
                                        <p:tav tm="100000">
                                          <p:val>
                                            <p:strVal val="ppt_x"/>
                                          </p:val>
                                        </p:tav>
                                      </p:tavLst>
                                    </p:anim>
                                    <p:anim calcmode="lin" valueType="num">
                                      <p:cBhvr additive="base">
                                        <p:cTn id="641" dur="500"/>
                                        <p:tgtEl>
                                          <p:spTgt spid="61"/>
                                        </p:tgtEl>
                                        <p:attrNameLst>
                                          <p:attrName>ppt_y</p:attrName>
                                        </p:attrNameLst>
                                      </p:cBhvr>
                                      <p:tavLst>
                                        <p:tav tm="0">
                                          <p:val>
                                            <p:strVal val="ppt_y"/>
                                          </p:val>
                                        </p:tav>
                                        <p:tav tm="100000">
                                          <p:val>
                                            <p:strVal val="1+ppt_h/2"/>
                                          </p:val>
                                        </p:tav>
                                      </p:tavLst>
                                    </p:anim>
                                    <p:set>
                                      <p:cBhvr>
                                        <p:cTn id="642" dur="1" fill="hold">
                                          <p:stCondLst>
                                            <p:cond delay="499"/>
                                          </p:stCondLst>
                                        </p:cTn>
                                        <p:tgtEl>
                                          <p:spTgt spid="61"/>
                                        </p:tgtEl>
                                        <p:attrNameLst>
                                          <p:attrName>style.visibility</p:attrName>
                                        </p:attrNameLst>
                                      </p:cBhvr>
                                      <p:to>
                                        <p:strVal val="hidden"/>
                                      </p:to>
                                    </p:set>
                                  </p:childTnLst>
                                </p:cTn>
                              </p:par>
                            </p:childTnLst>
                          </p:cTn>
                        </p:par>
                      </p:childTnLst>
                    </p:cTn>
                  </p:par>
                  <p:par>
                    <p:cTn id="643" fill="hold">
                      <p:stCondLst>
                        <p:cond delay="indefinite"/>
                      </p:stCondLst>
                      <p:childTnLst>
                        <p:par>
                          <p:cTn id="644" fill="hold">
                            <p:stCondLst>
                              <p:cond delay="0"/>
                            </p:stCondLst>
                            <p:childTnLst>
                              <p:par>
                                <p:cTn id="645" presetID="2" presetClass="exit" presetSubtype="4" fill="hold" grpId="1" nodeType="clickEffect">
                                  <p:stCondLst>
                                    <p:cond delay="0"/>
                                  </p:stCondLst>
                                  <p:childTnLst>
                                    <p:anim calcmode="lin" valueType="num">
                                      <p:cBhvr additive="base">
                                        <p:cTn id="646" dur="500"/>
                                        <p:tgtEl>
                                          <p:spTgt spid="62"/>
                                        </p:tgtEl>
                                        <p:attrNameLst>
                                          <p:attrName>ppt_x</p:attrName>
                                        </p:attrNameLst>
                                      </p:cBhvr>
                                      <p:tavLst>
                                        <p:tav tm="0">
                                          <p:val>
                                            <p:strVal val="ppt_x"/>
                                          </p:val>
                                        </p:tav>
                                        <p:tav tm="100000">
                                          <p:val>
                                            <p:strVal val="ppt_x"/>
                                          </p:val>
                                        </p:tav>
                                      </p:tavLst>
                                    </p:anim>
                                    <p:anim calcmode="lin" valueType="num">
                                      <p:cBhvr additive="base">
                                        <p:cTn id="647" dur="500"/>
                                        <p:tgtEl>
                                          <p:spTgt spid="62"/>
                                        </p:tgtEl>
                                        <p:attrNameLst>
                                          <p:attrName>ppt_y</p:attrName>
                                        </p:attrNameLst>
                                      </p:cBhvr>
                                      <p:tavLst>
                                        <p:tav tm="0">
                                          <p:val>
                                            <p:strVal val="ppt_y"/>
                                          </p:val>
                                        </p:tav>
                                        <p:tav tm="100000">
                                          <p:val>
                                            <p:strVal val="1+ppt_h/2"/>
                                          </p:val>
                                        </p:tav>
                                      </p:tavLst>
                                    </p:anim>
                                    <p:set>
                                      <p:cBhvr>
                                        <p:cTn id="648" dur="1" fill="hold">
                                          <p:stCondLst>
                                            <p:cond delay="499"/>
                                          </p:stCondLst>
                                        </p:cTn>
                                        <p:tgtEl>
                                          <p:spTgt spid="62"/>
                                        </p:tgtEl>
                                        <p:attrNameLst>
                                          <p:attrName>style.visibility</p:attrName>
                                        </p:attrNameLst>
                                      </p:cBhvr>
                                      <p:to>
                                        <p:strVal val="hidden"/>
                                      </p:to>
                                    </p:set>
                                  </p:childTnLst>
                                </p:cTn>
                              </p:par>
                            </p:childTnLst>
                          </p:cTn>
                        </p:par>
                      </p:childTnLst>
                    </p:cTn>
                  </p:par>
                  <p:par>
                    <p:cTn id="649" fill="hold">
                      <p:stCondLst>
                        <p:cond delay="indefinite"/>
                      </p:stCondLst>
                      <p:childTnLst>
                        <p:par>
                          <p:cTn id="650" fill="hold">
                            <p:stCondLst>
                              <p:cond delay="0"/>
                            </p:stCondLst>
                            <p:childTnLst>
                              <p:par>
                                <p:cTn id="651" presetID="2" presetClass="exit" presetSubtype="4" fill="hold" grpId="1" nodeType="clickEffect">
                                  <p:stCondLst>
                                    <p:cond delay="0"/>
                                  </p:stCondLst>
                                  <p:childTnLst>
                                    <p:anim calcmode="lin" valueType="num">
                                      <p:cBhvr additive="base">
                                        <p:cTn id="652" dur="500"/>
                                        <p:tgtEl>
                                          <p:spTgt spid="63"/>
                                        </p:tgtEl>
                                        <p:attrNameLst>
                                          <p:attrName>ppt_x</p:attrName>
                                        </p:attrNameLst>
                                      </p:cBhvr>
                                      <p:tavLst>
                                        <p:tav tm="0">
                                          <p:val>
                                            <p:strVal val="ppt_x"/>
                                          </p:val>
                                        </p:tav>
                                        <p:tav tm="100000">
                                          <p:val>
                                            <p:strVal val="ppt_x"/>
                                          </p:val>
                                        </p:tav>
                                      </p:tavLst>
                                    </p:anim>
                                    <p:anim calcmode="lin" valueType="num">
                                      <p:cBhvr additive="base">
                                        <p:cTn id="653" dur="500"/>
                                        <p:tgtEl>
                                          <p:spTgt spid="63"/>
                                        </p:tgtEl>
                                        <p:attrNameLst>
                                          <p:attrName>ppt_y</p:attrName>
                                        </p:attrNameLst>
                                      </p:cBhvr>
                                      <p:tavLst>
                                        <p:tav tm="0">
                                          <p:val>
                                            <p:strVal val="ppt_y"/>
                                          </p:val>
                                        </p:tav>
                                        <p:tav tm="100000">
                                          <p:val>
                                            <p:strVal val="1+ppt_h/2"/>
                                          </p:val>
                                        </p:tav>
                                      </p:tavLst>
                                    </p:anim>
                                    <p:set>
                                      <p:cBhvr>
                                        <p:cTn id="654" dur="1" fill="hold">
                                          <p:stCondLst>
                                            <p:cond delay="499"/>
                                          </p:stCondLst>
                                        </p:cTn>
                                        <p:tgtEl>
                                          <p:spTgt spid="63"/>
                                        </p:tgtEl>
                                        <p:attrNameLst>
                                          <p:attrName>style.visibility</p:attrName>
                                        </p:attrNameLst>
                                      </p:cBhvr>
                                      <p:to>
                                        <p:strVal val="hidden"/>
                                      </p:to>
                                    </p:set>
                                  </p:childTnLst>
                                </p:cTn>
                              </p:par>
                            </p:childTnLst>
                          </p:cTn>
                        </p:par>
                      </p:childTnLst>
                    </p:cTn>
                  </p:par>
                  <p:par>
                    <p:cTn id="655" fill="hold">
                      <p:stCondLst>
                        <p:cond delay="indefinite"/>
                      </p:stCondLst>
                      <p:childTnLst>
                        <p:par>
                          <p:cTn id="656" fill="hold">
                            <p:stCondLst>
                              <p:cond delay="0"/>
                            </p:stCondLst>
                            <p:childTnLst>
                              <p:par>
                                <p:cTn id="657" presetID="2" presetClass="exit" presetSubtype="4" fill="hold" grpId="1" nodeType="clickEffect">
                                  <p:stCondLst>
                                    <p:cond delay="0"/>
                                  </p:stCondLst>
                                  <p:childTnLst>
                                    <p:anim calcmode="lin" valueType="num">
                                      <p:cBhvr additive="base">
                                        <p:cTn id="658" dur="500"/>
                                        <p:tgtEl>
                                          <p:spTgt spid="64"/>
                                        </p:tgtEl>
                                        <p:attrNameLst>
                                          <p:attrName>ppt_x</p:attrName>
                                        </p:attrNameLst>
                                      </p:cBhvr>
                                      <p:tavLst>
                                        <p:tav tm="0">
                                          <p:val>
                                            <p:strVal val="ppt_x"/>
                                          </p:val>
                                        </p:tav>
                                        <p:tav tm="100000">
                                          <p:val>
                                            <p:strVal val="ppt_x"/>
                                          </p:val>
                                        </p:tav>
                                      </p:tavLst>
                                    </p:anim>
                                    <p:anim calcmode="lin" valueType="num">
                                      <p:cBhvr additive="base">
                                        <p:cTn id="659" dur="500"/>
                                        <p:tgtEl>
                                          <p:spTgt spid="64"/>
                                        </p:tgtEl>
                                        <p:attrNameLst>
                                          <p:attrName>ppt_y</p:attrName>
                                        </p:attrNameLst>
                                      </p:cBhvr>
                                      <p:tavLst>
                                        <p:tav tm="0">
                                          <p:val>
                                            <p:strVal val="ppt_y"/>
                                          </p:val>
                                        </p:tav>
                                        <p:tav tm="100000">
                                          <p:val>
                                            <p:strVal val="1+ppt_h/2"/>
                                          </p:val>
                                        </p:tav>
                                      </p:tavLst>
                                    </p:anim>
                                    <p:set>
                                      <p:cBhvr>
                                        <p:cTn id="660" dur="1" fill="hold">
                                          <p:stCondLst>
                                            <p:cond delay="499"/>
                                          </p:stCondLst>
                                        </p:cTn>
                                        <p:tgtEl>
                                          <p:spTgt spid="64"/>
                                        </p:tgtEl>
                                        <p:attrNameLst>
                                          <p:attrName>style.visibility</p:attrName>
                                        </p:attrNameLst>
                                      </p:cBhvr>
                                      <p:to>
                                        <p:strVal val="hidden"/>
                                      </p:to>
                                    </p:set>
                                  </p:childTnLst>
                                </p:cTn>
                              </p:par>
                            </p:childTnLst>
                          </p:cTn>
                        </p:par>
                      </p:childTnLst>
                    </p:cTn>
                  </p:par>
                  <p:par>
                    <p:cTn id="661" fill="hold">
                      <p:stCondLst>
                        <p:cond delay="indefinite"/>
                      </p:stCondLst>
                      <p:childTnLst>
                        <p:par>
                          <p:cTn id="662" fill="hold">
                            <p:stCondLst>
                              <p:cond delay="0"/>
                            </p:stCondLst>
                            <p:childTnLst>
                              <p:par>
                                <p:cTn id="663" presetID="2" presetClass="exit" presetSubtype="4" fill="hold" grpId="1" nodeType="clickEffect">
                                  <p:stCondLst>
                                    <p:cond delay="0"/>
                                  </p:stCondLst>
                                  <p:childTnLst>
                                    <p:anim calcmode="lin" valueType="num">
                                      <p:cBhvr additive="base">
                                        <p:cTn id="664" dur="500"/>
                                        <p:tgtEl>
                                          <p:spTgt spid="65"/>
                                        </p:tgtEl>
                                        <p:attrNameLst>
                                          <p:attrName>ppt_x</p:attrName>
                                        </p:attrNameLst>
                                      </p:cBhvr>
                                      <p:tavLst>
                                        <p:tav tm="0">
                                          <p:val>
                                            <p:strVal val="ppt_x"/>
                                          </p:val>
                                        </p:tav>
                                        <p:tav tm="100000">
                                          <p:val>
                                            <p:strVal val="ppt_x"/>
                                          </p:val>
                                        </p:tav>
                                      </p:tavLst>
                                    </p:anim>
                                    <p:anim calcmode="lin" valueType="num">
                                      <p:cBhvr additive="base">
                                        <p:cTn id="665" dur="500"/>
                                        <p:tgtEl>
                                          <p:spTgt spid="65"/>
                                        </p:tgtEl>
                                        <p:attrNameLst>
                                          <p:attrName>ppt_y</p:attrName>
                                        </p:attrNameLst>
                                      </p:cBhvr>
                                      <p:tavLst>
                                        <p:tav tm="0">
                                          <p:val>
                                            <p:strVal val="ppt_y"/>
                                          </p:val>
                                        </p:tav>
                                        <p:tav tm="100000">
                                          <p:val>
                                            <p:strVal val="1+ppt_h/2"/>
                                          </p:val>
                                        </p:tav>
                                      </p:tavLst>
                                    </p:anim>
                                    <p:set>
                                      <p:cBhvr>
                                        <p:cTn id="666" dur="1" fill="hold">
                                          <p:stCondLst>
                                            <p:cond delay="499"/>
                                          </p:stCondLst>
                                        </p:cTn>
                                        <p:tgtEl>
                                          <p:spTgt spid="65"/>
                                        </p:tgtEl>
                                        <p:attrNameLst>
                                          <p:attrName>style.visibility</p:attrName>
                                        </p:attrNameLst>
                                      </p:cBhvr>
                                      <p:to>
                                        <p:strVal val="hidden"/>
                                      </p:to>
                                    </p:set>
                                  </p:childTnLst>
                                </p:cTn>
                              </p:par>
                            </p:childTnLst>
                          </p:cTn>
                        </p:par>
                      </p:childTnLst>
                    </p:cTn>
                  </p:par>
                  <p:par>
                    <p:cTn id="667" fill="hold">
                      <p:stCondLst>
                        <p:cond delay="indefinite"/>
                      </p:stCondLst>
                      <p:childTnLst>
                        <p:par>
                          <p:cTn id="668" fill="hold">
                            <p:stCondLst>
                              <p:cond delay="0"/>
                            </p:stCondLst>
                            <p:childTnLst>
                              <p:par>
                                <p:cTn id="669" presetID="2" presetClass="exit" presetSubtype="4" fill="hold" grpId="1" nodeType="clickEffect">
                                  <p:stCondLst>
                                    <p:cond delay="0"/>
                                  </p:stCondLst>
                                  <p:childTnLst>
                                    <p:anim calcmode="lin" valueType="num">
                                      <p:cBhvr additive="base">
                                        <p:cTn id="670" dur="500"/>
                                        <p:tgtEl>
                                          <p:spTgt spid="66"/>
                                        </p:tgtEl>
                                        <p:attrNameLst>
                                          <p:attrName>ppt_x</p:attrName>
                                        </p:attrNameLst>
                                      </p:cBhvr>
                                      <p:tavLst>
                                        <p:tav tm="0">
                                          <p:val>
                                            <p:strVal val="ppt_x"/>
                                          </p:val>
                                        </p:tav>
                                        <p:tav tm="100000">
                                          <p:val>
                                            <p:strVal val="ppt_x"/>
                                          </p:val>
                                        </p:tav>
                                      </p:tavLst>
                                    </p:anim>
                                    <p:anim calcmode="lin" valueType="num">
                                      <p:cBhvr additive="base">
                                        <p:cTn id="671" dur="500"/>
                                        <p:tgtEl>
                                          <p:spTgt spid="66"/>
                                        </p:tgtEl>
                                        <p:attrNameLst>
                                          <p:attrName>ppt_y</p:attrName>
                                        </p:attrNameLst>
                                      </p:cBhvr>
                                      <p:tavLst>
                                        <p:tav tm="0">
                                          <p:val>
                                            <p:strVal val="ppt_y"/>
                                          </p:val>
                                        </p:tav>
                                        <p:tav tm="100000">
                                          <p:val>
                                            <p:strVal val="1+ppt_h/2"/>
                                          </p:val>
                                        </p:tav>
                                      </p:tavLst>
                                    </p:anim>
                                    <p:set>
                                      <p:cBhvr>
                                        <p:cTn id="672" dur="1" fill="hold">
                                          <p:stCondLst>
                                            <p:cond delay="499"/>
                                          </p:stCondLst>
                                        </p:cTn>
                                        <p:tgtEl>
                                          <p:spTgt spid="66"/>
                                        </p:tgtEl>
                                        <p:attrNameLst>
                                          <p:attrName>style.visibility</p:attrName>
                                        </p:attrNameLst>
                                      </p:cBhvr>
                                      <p:to>
                                        <p:strVal val="hidden"/>
                                      </p:to>
                                    </p:set>
                                  </p:childTnLst>
                                </p:cTn>
                              </p:par>
                            </p:childTnLst>
                          </p:cTn>
                        </p:par>
                      </p:childTnLst>
                    </p:cTn>
                  </p:par>
                  <p:par>
                    <p:cTn id="673" fill="hold">
                      <p:stCondLst>
                        <p:cond delay="indefinite"/>
                      </p:stCondLst>
                      <p:childTnLst>
                        <p:par>
                          <p:cTn id="674" fill="hold">
                            <p:stCondLst>
                              <p:cond delay="0"/>
                            </p:stCondLst>
                            <p:childTnLst>
                              <p:par>
                                <p:cTn id="675" presetID="2" presetClass="exit" presetSubtype="4" fill="hold" grpId="1" nodeType="clickEffect">
                                  <p:stCondLst>
                                    <p:cond delay="0"/>
                                  </p:stCondLst>
                                  <p:childTnLst>
                                    <p:anim calcmode="lin" valueType="num">
                                      <p:cBhvr additive="base">
                                        <p:cTn id="676" dur="500"/>
                                        <p:tgtEl>
                                          <p:spTgt spid="74"/>
                                        </p:tgtEl>
                                        <p:attrNameLst>
                                          <p:attrName>ppt_x</p:attrName>
                                        </p:attrNameLst>
                                      </p:cBhvr>
                                      <p:tavLst>
                                        <p:tav tm="0">
                                          <p:val>
                                            <p:strVal val="ppt_x"/>
                                          </p:val>
                                        </p:tav>
                                        <p:tav tm="100000">
                                          <p:val>
                                            <p:strVal val="ppt_x"/>
                                          </p:val>
                                        </p:tav>
                                      </p:tavLst>
                                    </p:anim>
                                    <p:anim calcmode="lin" valueType="num">
                                      <p:cBhvr additive="base">
                                        <p:cTn id="677" dur="500"/>
                                        <p:tgtEl>
                                          <p:spTgt spid="74"/>
                                        </p:tgtEl>
                                        <p:attrNameLst>
                                          <p:attrName>ppt_y</p:attrName>
                                        </p:attrNameLst>
                                      </p:cBhvr>
                                      <p:tavLst>
                                        <p:tav tm="0">
                                          <p:val>
                                            <p:strVal val="ppt_y"/>
                                          </p:val>
                                        </p:tav>
                                        <p:tav tm="100000">
                                          <p:val>
                                            <p:strVal val="1+ppt_h/2"/>
                                          </p:val>
                                        </p:tav>
                                      </p:tavLst>
                                    </p:anim>
                                    <p:set>
                                      <p:cBhvr>
                                        <p:cTn id="678" dur="1" fill="hold">
                                          <p:stCondLst>
                                            <p:cond delay="499"/>
                                          </p:stCondLst>
                                        </p:cTn>
                                        <p:tgtEl>
                                          <p:spTgt spid="74"/>
                                        </p:tgtEl>
                                        <p:attrNameLst>
                                          <p:attrName>style.visibility</p:attrName>
                                        </p:attrNameLst>
                                      </p:cBhvr>
                                      <p:to>
                                        <p:strVal val="hidden"/>
                                      </p:to>
                                    </p:set>
                                  </p:childTnLst>
                                </p:cTn>
                              </p:par>
                            </p:childTnLst>
                          </p:cTn>
                        </p:par>
                      </p:childTnLst>
                    </p:cTn>
                  </p:par>
                  <p:par>
                    <p:cTn id="679" fill="hold">
                      <p:stCondLst>
                        <p:cond delay="indefinite"/>
                      </p:stCondLst>
                      <p:childTnLst>
                        <p:par>
                          <p:cTn id="680" fill="hold">
                            <p:stCondLst>
                              <p:cond delay="0"/>
                            </p:stCondLst>
                            <p:childTnLst>
                              <p:par>
                                <p:cTn id="681" presetID="2" presetClass="exit" presetSubtype="4" fill="hold" grpId="1" nodeType="clickEffect">
                                  <p:stCondLst>
                                    <p:cond delay="0"/>
                                  </p:stCondLst>
                                  <p:childTnLst>
                                    <p:anim calcmode="lin" valueType="num">
                                      <p:cBhvr additive="base">
                                        <p:cTn id="682" dur="500"/>
                                        <p:tgtEl>
                                          <p:spTgt spid="81"/>
                                        </p:tgtEl>
                                        <p:attrNameLst>
                                          <p:attrName>ppt_x</p:attrName>
                                        </p:attrNameLst>
                                      </p:cBhvr>
                                      <p:tavLst>
                                        <p:tav tm="0">
                                          <p:val>
                                            <p:strVal val="ppt_x"/>
                                          </p:val>
                                        </p:tav>
                                        <p:tav tm="100000">
                                          <p:val>
                                            <p:strVal val="ppt_x"/>
                                          </p:val>
                                        </p:tav>
                                      </p:tavLst>
                                    </p:anim>
                                    <p:anim calcmode="lin" valueType="num">
                                      <p:cBhvr additive="base">
                                        <p:cTn id="683" dur="500"/>
                                        <p:tgtEl>
                                          <p:spTgt spid="81"/>
                                        </p:tgtEl>
                                        <p:attrNameLst>
                                          <p:attrName>ppt_y</p:attrName>
                                        </p:attrNameLst>
                                      </p:cBhvr>
                                      <p:tavLst>
                                        <p:tav tm="0">
                                          <p:val>
                                            <p:strVal val="ppt_y"/>
                                          </p:val>
                                        </p:tav>
                                        <p:tav tm="100000">
                                          <p:val>
                                            <p:strVal val="1+ppt_h/2"/>
                                          </p:val>
                                        </p:tav>
                                      </p:tavLst>
                                    </p:anim>
                                    <p:set>
                                      <p:cBhvr>
                                        <p:cTn id="684"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p:cNvPicPr/>
          <p:nvPr/>
        </p:nvPicPr>
        <p:blipFill>
          <a:blip r:embed="rId2">
            <a:extLst>
              <a:ext uri="{28A0092B-C50C-407E-A947-70E740481C1C}">
                <a14:useLocalDpi xmlns:a14="http://schemas.microsoft.com/office/drawing/2010/main" val="0"/>
              </a:ext>
            </a:extLst>
          </a:blip>
          <a:srcRect/>
          <a:stretch>
            <a:fillRect/>
          </a:stretch>
        </p:blipFill>
        <p:spPr bwMode="auto">
          <a:xfrm>
            <a:off x="24810" y="3316679"/>
            <a:ext cx="8147590" cy="2840420"/>
          </a:xfrm>
          <a:prstGeom prst="rect">
            <a:avLst/>
          </a:prstGeom>
          <a:noFill/>
          <a:ln>
            <a:noFill/>
          </a:ln>
        </p:spPr>
      </p:pic>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#04</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29</a:t>
            </a:fld>
            <a:endParaRPr lang="en-US" dirty="0"/>
          </a:p>
        </p:txBody>
      </p:sp>
      <p:pic>
        <p:nvPicPr>
          <p:cNvPr id="7"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692695"/>
            <a:ext cx="8964488" cy="923330"/>
          </a:xfrm>
          <a:prstGeom prst="rect">
            <a:avLst/>
          </a:prstGeom>
        </p:spPr>
        <p:txBody>
          <a:bodyPr wrap="square">
            <a:spAutoFit/>
          </a:bodyPr>
          <a:lstStyle/>
          <a:p>
            <a:pPr lvl="0" algn="just"/>
            <a:r>
              <a:rPr lang="pt-BR" sz="1800" dirty="0">
                <a:latin typeface="Arial" pitchFamily="34" charset="0"/>
                <a:cs typeface="Arial" pitchFamily="34" charset="0"/>
              </a:rPr>
              <a:t>No exercício 3, suponha que o uso diário do produto seja de três, quatro ou cinco unidades, com probabilidades: 20%, 50%, 30%, respectivamente. Use os números aleatórios para o uso diário: 48, 53, 47, 18, 36, 87, 35, etc.</a:t>
            </a:r>
          </a:p>
        </p:txBody>
      </p:sp>
      <p:graphicFrame>
        <p:nvGraphicFramePr>
          <p:cNvPr id="9" name="Tabela 8"/>
          <p:cNvGraphicFramePr>
            <a:graphicFrameLocks noGrp="1"/>
          </p:cNvGraphicFramePr>
          <p:nvPr>
            <p:extLst>
              <p:ext uri="{D42A27DB-BD31-4B8C-83A1-F6EECF244321}">
                <p14:modId xmlns:p14="http://schemas.microsoft.com/office/powerpoint/2010/main" val="4207221380"/>
              </p:ext>
            </p:extLst>
          </p:nvPr>
        </p:nvGraphicFramePr>
        <p:xfrm>
          <a:off x="24810" y="2132855"/>
          <a:ext cx="3611087" cy="914400"/>
        </p:xfrm>
        <a:graphic>
          <a:graphicData uri="http://schemas.openxmlformats.org/drawingml/2006/table">
            <a:tbl>
              <a:tblPr firstRow="1" firstCol="1" bandRow="1">
                <a:tableStyleId>{5C22544A-7EE6-4342-B048-85BDC9FD1C3A}</a:tableStyleId>
              </a:tblPr>
              <a:tblGrid>
                <a:gridCol w="472392">
                  <a:extLst>
                    <a:ext uri="{9D8B030D-6E8A-4147-A177-3AD203B41FA5}">
                      <a16:colId xmlns:a16="http://schemas.microsoft.com/office/drawing/2014/main" val="20000"/>
                    </a:ext>
                  </a:extLst>
                </a:gridCol>
                <a:gridCol w="845148">
                  <a:extLst>
                    <a:ext uri="{9D8B030D-6E8A-4147-A177-3AD203B41FA5}">
                      <a16:colId xmlns:a16="http://schemas.microsoft.com/office/drawing/2014/main" val="20001"/>
                    </a:ext>
                  </a:extLst>
                </a:gridCol>
                <a:gridCol w="1217904">
                  <a:extLst>
                    <a:ext uri="{9D8B030D-6E8A-4147-A177-3AD203B41FA5}">
                      <a16:colId xmlns:a16="http://schemas.microsoft.com/office/drawing/2014/main" val="20002"/>
                    </a:ext>
                  </a:extLst>
                </a:gridCol>
                <a:gridCol w="1075643">
                  <a:extLst>
                    <a:ext uri="{9D8B030D-6E8A-4147-A177-3AD203B41FA5}">
                      <a16:colId xmlns:a16="http://schemas.microsoft.com/office/drawing/2014/main" val="20003"/>
                    </a:ext>
                  </a:extLst>
                </a:gridCol>
              </a:tblGrid>
              <a:tr h="243448">
                <a:tc>
                  <a:txBody>
                    <a:bodyPr/>
                    <a:lstStyle/>
                    <a:p>
                      <a:pPr marL="0" indent="0" algn="ctr">
                        <a:spcAft>
                          <a:spcPts val="0"/>
                        </a:spcAft>
                      </a:pPr>
                      <a:r>
                        <a:rPr lang="pt-BR" sz="1200" dirty="0">
                          <a:effectLst/>
                        </a:rPr>
                        <a:t>Demanda</a:t>
                      </a:r>
                      <a:endParaRPr lang="pt-BR" sz="1100" dirty="0">
                        <a:effectLst/>
                        <a:latin typeface="Calibri"/>
                        <a:ea typeface="Calibri"/>
                        <a:cs typeface="Times New Roman"/>
                      </a:endParaRPr>
                    </a:p>
                  </a:txBody>
                  <a:tcPr marL="68580" marR="68580" marT="0" marB="0" anchor="ctr"/>
                </a:tc>
                <a:tc>
                  <a:txBody>
                    <a:bodyPr/>
                    <a:lstStyle/>
                    <a:p>
                      <a:pPr marL="0" indent="0">
                        <a:spcAft>
                          <a:spcPts val="0"/>
                        </a:spcAft>
                      </a:pPr>
                      <a:r>
                        <a:rPr lang="pt-BR" sz="1200" dirty="0" err="1">
                          <a:effectLst/>
                        </a:rPr>
                        <a:t>Probabili-dade</a:t>
                      </a:r>
                      <a:endParaRPr lang="pt-BR" sz="1100" dirty="0">
                        <a:effectLst/>
                        <a:latin typeface="Calibri"/>
                        <a:ea typeface="Calibri"/>
                        <a:cs typeface="Times New Roman"/>
                      </a:endParaRPr>
                    </a:p>
                  </a:txBody>
                  <a:tcPr marL="68580" marR="68580" marT="0" marB="0"/>
                </a:tc>
                <a:tc>
                  <a:txBody>
                    <a:bodyPr/>
                    <a:lstStyle/>
                    <a:p>
                      <a:pPr marL="0" indent="0">
                        <a:spcAft>
                          <a:spcPts val="0"/>
                        </a:spcAft>
                      </a:pPr>
                      <a:r>
                        <a:rPr lang="pt-BR" sz="1200" dirty="0" err="1">
                          <a:effectLst/>
                        </a:rPr>
                        <a:t>ProbabilidadeAcumulada</a:t>
                      </a:r>
                      <a:endParaRPr lang="pt-BR" sz="1100" dirty="0">
                        <a:effectLst/>
                        <a:latin typeface="Calibri"/>
                        <a:ea typeface="Calibri"/>
                        <a:cs typeface="Times New Roman"/>
                      </a:endParaRPr>
                    </a:p>
                  </a:txBody>
                  <a:tcPr marL="68580" marR="68580" marT="0" marB="0"/>
                </a:tc>
                <a:tc>
                  <a:txBody>
                    <a:bodyPr/>
                    <a:lstStyle/>
                    <a:p>
                      <a:pPr marL="0" indent="0">
                        <a:spcAft>
                          <a:spcPts val="0"/>
                        </a:spcAft>
                      </a:pPr>
                      <a:r>
                        <a:rPr lang="pt-BR" sz="1200" dirty="0">
                          <a:effectLst/>
                        </a:rPr>
                        <a:t>Intervalo de nº aleatórios</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indent="0" algn="ctr">
                        <a:spcAft>
                          <a:spcPts val="0"/>
                        </a:spcAft>
                      </a:pPr>
                      <a:r>
                        <a:rPr lang="pt-BR" sz="1200" dirty="0">
                          <a:effectLst/>
                        </a:rPr>
                        <a:t>3</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tc>
                <a:tc>
                  <a:txBody>
                    <a:bodyPr/>
                    <a:lstStyle/>
                    <a:p>
                      <a:pPr marL="45720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 a 20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indent="0" algn="ctr">
                        <a:spcAft>
                          <a:spcPts val="0"/>
                        </a:spcAft>
                      </a:pPr>
                      <a:r>
                        <a:rPr lang="pt-BR" sz="1200" dirty="0">
                          <a:effectLst/>
                        </a:rPr>
                        <a:t>4</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0,50</a:t>
                      </a:r>
                      <a:endParaRPr lang="pt-BR" sz="1100" dirty="0">
                        <a:effectLst/>
                        <a:latin typeface="Calibri"/>
                        <a:ea typeface="Calibri"/>
                        <a:cs typeface="Times New Roman"/>
                      </a:endParaRPr>
                    </a:p>
                  </a:txBody>
                  <a:tcPr marL="68580" marR="68580" marT="0" marB="0"/>
                </a:tc>
                <a:tc>
                  <a:txBody>
                    <a:bodyPr/>
                    <a:lstStyle/>
                    <a:p>
                      <a:pPr marL="457200" algn="ctr">
                        <a:spcAft>
                          <a:spcPts val="0"/>
                        </a:spcAft>
                      </a:pPr>
                      <a:r>
                        <a:rPr lang="pt-BR" sz="1200">
                          <a:effectLst/>
                        </a:rPr>
                        <a:t>0,70</a:t>
                      </a:r>
                      <a:endParaRPr lang="pt-BR" sz="110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21 a 70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indent="0" algn="ctr">
                        <a:spcAft>
                          <a:spcPts val="0"/>
                        </a:spcAft>
                      </a:pPr>
                      <a:r>
                        <a:rPr lang="pt-BR" sz="1200" dirty="0">
                          <a:effectLst/>
                        </a:rPr>
                        <a:t>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0,30</a:t>
                      </a:r>
                      <a:endParaRPr lang="pt-BR" sz="1100" dirty="0">
                        <a:effectLst/>
                        <a:latin typeface="Calibri"/>
                        <a:ea typeface="Calibri"/>
                        <a:cs typeface="Times New Roman"/>
                      </a:endParaRPr>
                    </a:p>
                  </a:txBody>
                  <a:tcPr marL="68580" marR="68580" marT="0" marB="0"/>
                </a:tc>
                <a:tc>
                  <a:txBody>
                    <a:bodyPr/>
                    <a:lstStyle/>
                    <a:p>
                      <a:pPr marL="457200" algn="ctr">
                        <a:spcAft>
                          <a:spcPts val="0"/>
                        </a:spcAft>
                      </a:pPr>
                      <a:r>
                        <a:rPr lang="pt-BR" sz="1200">
                          <a:effectLst/>
                        </a:rPr>
                        <a:t>1,00</a:t>
                      </a:r>
                      <a:endParaRPr lang="pt-BR" sz="110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71 a 99</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0" name="Retângulo 9"/>
          <p:cNvSpPr/>
          <p:nvPr/>
        </p:nvSpPr>
        <p:spPr>
          <a:xfrm>
            <a:off x="501907" y="2543637"/>
            <a:ext cx="720080" cy="52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1699084" y="2479622"/>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2779971" y="2492896"/>
            <a:ext cx="72008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703386" y="4158877"/>
            <a:ext cx="6469014" cy="1489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716998" y="4464911"/>
            <a:ext cx="6455402" cy="1291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703386" y="4725144"/>
            <a:ext cx="6469014" cy="1099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716998" y="4977172"/>
            <a:ext cx="6455402" cy="937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716998" y="5248794"/>
            <a:ext cx="6455402" cy="7505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716998" y="5522130"/>
            <a:ext cx="6455402" cy="446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703386" y="5797131"/>
            <a:ext cx="6469014" cy="35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0" y="1556792"/>
            <a:ext cx="2555776" cy="369332"/>
          </a:xfrm>
          <a:prstGeom prst="rect">
            <a:avLst/>
          </a:prstGeom>
          <a:noFill/>
        </p:spPr>
        <p:txBody>
          <a:bodyPr wrap="square" rtlCol="0">
            <a:spAutoFit/>
          </a:bodyPr>
          <a:lstStyle/>
          <a:p>
            <a:r>
              <a:rPr lang="pt-BR" sz="1800" dirty="0">
                <a:latin typeface="Courier New" pitchFamily="49" charset="0"/>
                <a:cs typeface="Courier New" pitchFamily="49" charset="0"/>
              </a:rPr>
              <a:t>Solução</a:t>
            </a:r>
          </a:p>
        </p:txBody>
      </p:sp>
      <p:graphicFrame>
        <p:nvGraphicFramePr>
          <p:cNvPr id="24" name="Tabela 23"/>
          <p:cNvGraphicFramePr>
            <a:graphicFrameLocks noGrp="1"/>
          </p:cNvGraphicFramePr>
          <p:nvPr>
            <p:extLst>
              <p:ext uri="{D42A27DB-BD31-4B8C-83A1-F6EECF244321}">
                <p14:modId xmlns:p14="http://schemas.microsoft.com/office/powerpoint/2010/main" val="1543759901"/>
              </p:ext>
            </p:extLst>
          </p:nvPr>
        </p:nvGraphicFramePr>
        <p:xfrm>
          <a:off x="3769226" y="2132856"/>
          <a:ext cx="4798709" cy="914400"/>
        </p:xfrm>
        <a:graphic>
          <a:graphicData uri="http://schemas.openxmlformats.org/drawingml/2006/table">
            <a:tbl>
              <a:tblPr firstRow="1" firstCol="1" bandRow="1">
                <a:tableStyleId>{5C22544A-7EE6-4342-B048-85BDC9FD1C3A}</a:tableStyleId>
              </a:tblPr>
              <a:tblGrid>
                <a:gridCol w="1094961">
                  <a:extLst>
                    <a:ext uri="{9D8B030D-6E8A-4147-A177-3AD203B41FA5}">
                      <a16:colId xmlns:a16="http://schemas.microsoft.com/office/drawing/2014/main" val="20000"/>
                    </a:ext>
                  </a:extLst>
                </a:gridCol>
                <a:gridCol w="1234582">
                  <a:extLst>
                    <a:ext uri="{9D8B030D-6E8A-4147-A177-3AD203B41FA5}">
                      <a16:colId xmlns:a16="http://schemas.microsoft.com/office/drawing/2014/main" val="20001"/>
                    </a:ext>
                  </a:extLst>
                </a:gridCol>
                <a:gridCol w="1216309">
                  <a:extLst>
                    <a:ext uri="{9D8B030D-6E8A-4147-A177-3AD203B41FA5}">
                      <a16:colId xmlns:a16="http://schemas.microsoft.com/office/drawing/2014/main" val="20002"/>
                    </a:ext>
                  </a:extLst>
                </a:gridCol>
                <a:gridCol w="1252857">
                  <a:extLst>
                    <a:ext uri="{9D8B030D-6E8A-4147-A177-3AD203B41FA5}">
                      <a16:colId xmlns:a16="http://schemas.microsoft.com/office/drawing/2014/main" val="20003"/>
                    </a:ext>
                  </a:extLst>
                </a:gridCol>
              </a:tblGrid>
              <a:tr h="365760">
                <a:tc>
                  <a:txBody>
                    <a:bodyPr/>
                    <a:lstStyle/>
                    <a:p>
                      <a:pPr marL="0" indent="0" algn="ctr">
                        <a:spcAft>
                          <a:spcPts val="0"/>
                        </a:spcAft>
                      </a:pPr>
                      <a:r>
                        <a:rPr lang="pt-BR" sz="1200" dirty="0">
                          <a:solidFill>
                            <a:schemeClr val="tx1"/>
                          </a:solidFill>
                          <a:effectLst/>
                        </a:rPr>
                        <a:t>Dias de Reposição</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 Acumulada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Intervalo de nº aleatórios</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pPr marL="457200" algn="ctr">
                        <a:spcAft>
                          <a:spcPts val="0"/>
                        </a:spcAft>
                      </a:pPr>
                      <a:r>
                        <a:rPr lang="pt-BR" sz="1200">
                          <a:solidFill>
                            <a:schemeClr val="tx1"/>
                          </a:solidFill>
                          <a:effectLst/>
                        </a:rPr>
                        <a:t>1</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0 a 30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marL="457200" algn="ctr">
                        <a:spcAft>
                          <a:spcPts val="0"/>
                        </a:spcAft>
                      </a:pPr>
                      <a:r>
                        <a:rPr lang="pt-BR" sz="1200">
                          <a:solidFill>
                            <a:schemeClr val="tx1"/>
                          </a:solidFill>
                          <a:effectLst/>
                        </a:rPr>
                        <a:t>2</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0,40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0,70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31 a 70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marL="457200" algn="ctr">
                        <a:spcAft>
                          <a:spcPts val="0"/>
                        </a:spcAft>
                      </a:pPr>
                      <a:r>
                        <a:rPr lang="pt-BR" sz="1200" dirty="0">
                          <a:solidFill>
                            <a:schemeClr val="tx1"/>
                          </a:solidFill>
                          <a:effectLst/>
                        </a:rPr>
                        <a:t>3</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1,00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71 a 99</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153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ppt_x"/>
                                          </p:val>
                                        </p:tav>
                                      </p:tavLst>
                                    </p:anim>
                                    <p:anim calcmode="lin" valueType="num">
                                      <p:cBhvr additive="base">
                                        <p:cTn id="29" dur="500"/>
                                        <p:tgtEl>
                                          <p:spTgt spid="10"/>
                                        </p:tgtEl>
                                        <p:attrNameLst>
                                          <p:attrName>ppt_y</p:attrName>
                                        </p:attrNameLst>
                                      </p:cBhvr>
                                      <p:tavLst>
                                        <p:tav tm="0">
                                          <p:val>
                                            <p:strVal val="ppt_y"/>
                                          </p:val>
                                        </p:tav>
                                        <p:tav tm="100000">
                                          <p:val>
                                            <p:strVal val="1+ppt_h/2"/>
                                          </p:val>
                                        </p:tav>
                                      </p:tavLst>
                                    </p:anim>
                                    <p:set>
                                      <p:cBhvr>
                                        <p:cTn id="30" dur="1" fill="hold">
                                          <p:stCondLst>
                                            <p:cond delay="499"/>
                                          </p:stCondLst>
                                        </p:cTn>
                                        <p:tgtEl>
                                          <p:spTgt spid="10"/>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14"/>
                                        </p:tgtEl>
                                        <p:attrNameLst>
                                          <p:attrName>ppt_x</p:attrName>
                                        </p:attrNameLst>
                                      </p:cBhvr>
                                      <p:tavLst>
                                        <p:tav tm="0">
                                          <p:val>
                                            <p:strVal val="ppt_x"/>
                                          </p:val>
                                        </p:tav>
                                        <p:tav tm="100000">
                                          <p:val>
                                            <p:strVal val="ppt_x"/>
                                          </p:val>
                                        </p:tav>
                                      </p:tavLst>
                                    </p:anim>
                                    <p:anim calcmode="lin" valueType="num">
                                      <p:cBhvr additive="base">
                                        <p:cTn id="75" dur="500"/>
                                        <p:tgtEl>
                                          <p:spTgt spid="14"/>
                                        </p:tgtEl>
                                        <p:attrNameLst>
                                          <p:attrName>ppt_y</p:attrName>
                                        </p:attrNameLst>
                                      </p:cBhvr>
                                      <p:tavLst>
                                        <p:tav tm="0">
                                          <p:val>
                                            <p:strVal val="ppt_y"/>
                                          </p:val>
                                        </p:tav>
                                        <p:tav tm="100000">
                                          <p:val>
                                            <p:strVal val="1+ppt_h/2"/>
                                          </p:val>
                                        </p:tav>
                                      </p:tavLst>
                                    </p:anim>
                                    <p:set>
                                      <p:cBhvr>
                                        <p:cTn id="76" dur="1" fill="hold">
                                          <p:stCondLst>
                                            <p:cond delay="499"/>
                                          </p:stCondLst>
                                        </p:cTn>
                                        <p:tgtEl>
                                          <p:spTgt spid="1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15"/>
                                        </p:tgtEl>
                                        <p:attrNameLst>
                                          <p:attrName>ppt_x</p:attrName>
                                        </p:attrNameLst>
                                      </p:cBhvr>
                                      <p:tavLst>
                                        <p:tav tm="0">
                                          <p:val>
                                            <p:strVal val="ppt_x"/>
                                          </p:val>
                                        </p:tav>
                                        <p:tav tm="100000">
                                          <p:val>
                                            <p:strVal val="ppt_x"/>
                                          </p:val>
                                        </p:tav>
                                      </p:tavLst>
                                    </p:anim>
                                    <p:anim calcmode="lin" valueType="num">
                                      <p:cBhvr additive="base">
                                        <p:cTn id="81" dur="500"/>
                                        <p:tgtEl>
                                          <p:spTgt spid="15"/>
                                        </p:tgtEl>
                                        <p:attrNameLst>
                                          <p:attrName>ppt_y</p:attrName>
                                        </p:attrNameLst>
                                      </p:cBhvr>
                                      <p:tavLst>
                                        <p:tav tm="0">
                                          <p:val>
                                            <p:strVal val="ppt_y"/>
                                          </p:val>
                                        </p:tav>
                                        <p:tav tm="100000">
                                          <p:val>
                                            <p:strVal val="1+ppt_h/2"/>
                                          </p:val>
                                        </p:tav>
                                      </p:tavLst>
                                    </p:anim>
                                    <p:set>
                                      <p:cBhvr>
                                        <p:cTn id="82" dur="1" fill="hold">
                                          <p:stCondLst>
                                            <p:cond delay="499"/>
                                          </p:stCondLst>
                                        </p:cTn>
                                        <p:tgtEl>
                                          <p:spTgt spid="1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16"/>
                                        </p:tgtEl>
                                        <p:attrNameLst>
                                          <p:attrName>ppt_x</p:attrName>
                                        </p:attrNameLst>
                                      </p:cBhvr>
                                      <p:tavLst>
                                        <p:tav tm="0">
                                          <p:val>
                                            <p:strVal val="ppt_x"/>
                                          </p:val>
                                        </p:tav>
                                        <p:tav tm="100000">
                                          <p:val>
                                            <p:strVal val="ppt_x"/>
                                          </p:val>
                                        </p:tav>
                                      </p:tavLst>
                                    </p:anim>
                                    <p:anim calcmode="lin" valueType="num">
                                      <p:cBhvr additive="base">
                                        <p:cTn id="87" dur="500"/>
                                        <p:tgtEl>
                                          <p:spTgt spid="16"/>
                                        </p:tgtEl>
                                        <p:attrNameLst>
                                          <p:attrName>ppt_y</p:attrName>
                                        </p:attrNameLst>
                                      </p:cBhvr>
                                      <p:tavLst>
                                        <p:tav tm="0">
                                          <p:val>
                                            <p:strVal val="ppt_y"/>
                                          </p:val>
                                        </p:tav>
                                        <p:tav tm="100000">
                                          <p:val>
                                            <p:strVal val="1+ppt_h/2"/>
                                          </p:val>
                                        </p:tav>
                                      </p:tavLst>
                                    </p:anim>
                                    <p:set>
                                      <p:cBhvr>
                                        <p:cTn id="88" dur="1" fill="hold">
                                          <p:stCondLst>
                                            <p:cond delay="499"/>
                                          </p:stCondLst>
                                        </p:cTn>
                                        <p:tgtEl>
                                          <p:spTgt spid="1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17"/>
                                        </p:tgtEl>
                                        <p:attrNameLst>
                                          <p:attrName>ppt_x</p:attrName>
                                        </p:attrNameLst>
                                      </p:cBhvr>
                                      <p:tavLst>
                                        <p:tav tm="0">
                                          <p:val>
                                            <p:strVal val="ppt_x"/>
                                          </p:val>
                                        </p:tav>
                                        <p:tav tm="100000">
                                          <p:val>
                                            <p:strVal val="ppt_x"/>
                                          </p:val>
                                        </p:tav>
                                      </p:tavLst>
                                    </p:anim>
                                    <p:anim calcmode="lin" valueType="num">
                                      <p:cBhvr additive="base">
                                        <p:cTn id="93" dur="500"/>
                                        <p:tgtEl>
                                          <p:spTgt spid="17"/>
                                        </p:tgtEl>
                                        <p:attrNameLst>
                                          <p:attrName>ppt_y</p:attrName>
                                        </p:attrNameLst>
                                      </p:cBhvr>
                                      <p:tavLst>
                                        <p:tav tm="0">
                                          <p:val>
                                            <p:strVal val="ppt_y"/>
                                          </p:val>
                                        </p:tav>
                                        <p:tav tm="100000">
                                          <p:val>
                                            <p:strVal val="1+ppt_h/2"/>
                                          </p:val>
                                        </p:tav>
                                      </p:tavLst>
                                    </p:anim>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1" nodeType="clickEffect">
                                  <p:stCondLst>
                                    <p:cond delay="0"/>
                                  </p:stCondLst>
                                  <p:childTnLst>
                                    <p:anim calcmode="lin" valueType="num">
                                      <p:cBhvr additive="base">
                                        <p:cTn id="98" dur="500"/>
                                        <p:tgtEl>
                                          <p:spTgt spid="18"/>
                                        </p:tgtEl>
                                        <p:attrNameLst>
                                          <p:attrName>ppt_x</p:attrName>
                                        </p:attrNameLst>
                                      </p:cBhvr>
                                      <p:tavLst>
                                        <p:tav tm="0">
                                          <p:val>
                                            <p:strVal val="ppt_x"/>
                                          </p:val>
                                        </p:tav>
                                        <p:tav tm="100000">
                                          <p:val>
                                            <p:strVal val="ppt_x"/>
                                          </p:val>
                                        </p:tav>
                                      </p:tavLst>
                                    </p:anim>
                                    <p:anim calcmode="lin" valueType="num">
                                      <p:cBhvr additive="base">
                                        <p:cTn id="99" dur="500"/>
                                        <p:tgtEl>
                                          <p:spTgt spid="18"/>
                                        </p:tgtEl>
                                        <p:attrNameLst>
                                          <p:attrName>ppt_y</p:attrName>
                                        </p:attrNameLst>
                                      </p:cBhvr>
                                      <p:tavLst>
                                        <p:tav tm="0">
                                          <p:val>
                                            <p:strVal val="ppt_y"/>
                                          </p:val>
                                        </p:tav>
                                        <p:tav tm="100000">
                                          <p:val>
                                            <p:strVal val="1+ppt_h/2"/>
                                          </p:val>
                                        </p:tav>
                                      </p:tavLst>
                                    </p:anim>
                                    <p:set>
                                      <p:cBhvr>
                                        <p:cTn id="100" dur="1" fill="hold">
                                          <p:stCondLst>
                                            <p:cond delay="499"/>
                                          </p:stCondLst>
                                        </p:cTn>
                                        <p:tgtEl>
                                          <p:spTgt spid="1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xit" presetSubtype="4" fill="hold" grpId="1" nodeType="clickEffect">
                                  <p:stCondLst>
                                    <p:cond delay="0"/>
                                  </p:stCondLst>
                                  <p:childTnLst>
                                    <p:anim calcmode="lin" valueType="num">
                                      <p:cBhvr additive="base">
                                        <p:cTn id="104" dur="500"/>
                                        <p:tgtEl>
                                          <p:spTgt spid="20"/>
                                        </p:tgtEl>
                                        <p:attrNameLst>
                                          <p:attrName>ppt_x</p:attrName>
                                        </p:attrNameLst>
                                      </p:cBhvr>
                                      <p:tavLst>
                                        <p:tav tm="0">
                                          <p:val>
                                            <p:strVal val="ppt_x"/>
                                          </p:val>
                                        </p:tav>
                                        <p:tav tm="100000">
                                          <p:val>
                                            <p:strVal val="ppt_x"/>
                                          </p:val>
                                        </p:tav>
                                      </p:tavLst>
                                    </p:anim>
                                    <p:anim calcmode="lin" valueType="num">
                                      <p:cBhvr additive="base">
                                        <p:cTn id="105" dur="500"/>
                                        <p:tgtEl>
                                          <p:spTgt spid="20"/>
                                        </p:tgtEl>
                                        <p:attrNameLst>
                                          <p:attrName>ppt_y</p:attrName>
                                        </p:attrNameLst>
                                      </p:cBhvr>
                                      <p:tavLst>
                                        <p:tav tm="0">
                                          <p:val>
                                            <p:strVal val="ppt_y"/>
                                          </p:val>
                                        </p:tav>
                                        <p:tav tm="100000">
                                          <p:val>
                                            <p:strVal val="1+ppt_h/2"/>
                                          </p:val>
                                        </p:tav>
                                      </p:tavLst>
                                    </p:anim>
                                    <p:set>
                                      <p:cBhvr>
                                        <p:cTn id="106" dur="1" fill="hold">
                                          <p:stCondLst>
                                            <p:cond delay="499"/>
                                          </p:stCondLst>
                                        </p:cTn>
                                        <p:tgtEl>
                                          <p:spTgt spid="2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21"/>
                                        </p:tgtEl>
                                        <p:attrNameLst>
                                          <p:attrName>ppt_x</p:attrName>
                                        </p:attrNameLst>
                                      </p:cBhvr>
                                      <p:tavLst>
                                        <p:tav tm="0">
                                          <p:val>
                                            <p:strVal val="ppt_x"/>
                                          </p:val>
                                        </p:tav>
                                        <p:tav tm="100000">
                                          <p:val>
                                            <p:strVal val="ppt_x"/>
                                          </p:val>
                                        </p:tav>
                                      </p:tavLst>
                                    </p:anim>
                                    <p:anim calcmode="lin" valueType="num">
                                      <p:cBhvr additive="base">
                                        <p:cTn id="111" dur="500"/>
                                        <p:tgtEl>
                                          <p:spTgt spid="21"/>
                                        </p:tgtEl>
                                        <p:attrNameLst>
                                          <p:attrName>ppt_y</p:attrName>
                                        </p:attrNameLst>
                                      </p:cBhvr>
                                      <p:tavLst>
                                        <p:tav tm="0">
                                          <p:val>
                                            <p:strVal val="ppt_y"/>
                                          </p:val>
                                        </p:tav>
                                        <p:tav tm="100000">
                                          <p:val>
                                            <p:strVal val="1+ppt_h/2"/>
                                          </p:val>
                                        </p:tav>
                                      </p:tavLst>
                                    </p:anim>
                                    <p:set>
                                      <p:cBhvr>
                                        <p:cTn id="11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EXEMPLO do BANCO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a:spLocks noChangeArrowheads="1"/>
          </p:cNvSpPr>
          <p:nvPr/>
        </p:nvSpPr>
        <p:spPr bwMode="auto">
          <a:xfrm>
            <a:off x="53281" y="692696"/>
            <a:ext cx="9144000"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dirty="0"/>
              <a:t>Suponhamos que você seja responsável pela gestão de uma agência bancária em sua cidade. Você conta, atualmente, com um (01) caixa para atender às necessidades dos clientes e mais cinco (05) máquinas de </a:t>
            </a:r>
            <a:r>
              <a:rPr lang="pt-BR" dirty="0" err="1"/>
              <a:t>auto-serviço</a:t>
            </a:r>
            <a:r>
              <a:rPr lang="pt-BR" dirty="0"/>
              <a:t> no saguão de entrada. Porém, a exigência do Programa de Orientação e Proteção do Consumidor (PROCON) com relação ao tempo máximo de 15 minutos para espera nas filas da agência, levou você a uma reflexão sobre a possível necessidade de adequação a este novo cenário.</a:t>
            </a:r>
          </a:p>
          <a:p>
            <a:pPr algn="just" eaLnBrk="1" hangingPunct="1">
              <a:spcAft>
                <a:spcPts val="600"/>
              </a:spcAft>
            </a:pPr>
            <a:r>
              <a:rPr lang="pt-BR" dirty="0"/>
              <a:t>Qual seria a melhor decisão nesta situação? Aumentar a quantidade de caixas ou máquinas de </a:t>
            </a:r>
            <a:r>
              <a:rPr lang="pt-BR" dirty="0" err="1"/>
              <a:t>auto-atendimento</a:t>
            </a:r>
            <a:r>
              <a:rPr lang="pt-BR" dirty="0"/>
              <a:t> para evitar uma espera excessiva dos clientes nas filas? Ou aguardar até que o primeiro cliente entre com um processo no PROCON?</a:t>
            </a:r>
          </a:p>
        </p:txBody>
      </p:sp>
      <p:sp>
        <p:nvSpPr>
          <p:cNvPr id="2" name="CaixaDeTexto 1"/>
          <p:cNvSpPr txBox="1"/>
          <p:nvPr/>
        </p:nvSpPr>
        <p:spPr>
          <a:xfrm>
            <a:off x="179512" y="5517232"/>
            <a:ext cx="8136904" cy="1107996"/>
          </a:xfrm>
          <a:prstGeom prst="rect">
            <a:avLst/>
          </a:prstGeom>
          <a:solidFill>
            <a:srgbClr val="002060"/>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pt-BR" sz="2200" dirty="0"/>
              <a:t>Aqui entra em ação a Simulação dotando o tomador da decisão de instrumentos </a:t>
            </a:r>
            <a:r>
              <a:rPr lang="pt-BR" sz="2200" u="sng" dirty="0"/>
              <a:t>racionais</a:t>
            </a:r>
            <a:r>
              <a:rPr lang="pt-BR" sz="2200" dirty="0"/>
              <a:t> e até </a:t>
            </a:r>
            <a:r>
              <a:rPr lang="pt-BR" sz="2200" u="sng" dirty="0"/>
              <a:t>científicos</a:t>
            </a:r>
            <a:r>
              <a:rPr lang="pt-BR" sz="2200" dirty="0"/>
              <a:t> para escolher uma alternativa eficiente e eficaz</a:t>
            </a:r>
          </a:p>
        </p:txBody>
      </p:sp>
    </p:spTree>
    <p:extLst>
      <p:ext uri="{BB962C8B-B14F-4D97-AF65-F5344CB8AC3E}">
        <p14:creationId xmlns:p14="http://schemas.microsoft.com/office/powerpoint/2010/main" val="24568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500"/>
                                        <p:tgtEl>
                                          <p:spTgt spid="14">
                                            <p:txEl>
                                              <p:pRg st="0" end="0"/>
                                            </p:txEl>
                                          </p:spTgt>
                                        </p:tgtEl>
                                      </p:cBhvr>
                                    </p:animEffect>
                                    <p:set>
                                      <p:cBhvr>
                                        <p:cTn id="12"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p:cNvPicPr/>
          <p:nvPr/>
        </p:nvPicPr>
        <p:blipFill>
          <a:blip r:embed="rId2">
            <a:extLst>
              <a:ext uri="{28A0092B-C50C-407E-A947-70E740481C1C}">
                <a14:useLocalDpi xmlns:a14="http://schemas.microsoft.com/office/drawing/2010/main" val="0"/>
              </a:ext>
            </a:extLst>
          </a:blip>
          <a:srcRect/>
          <a:stretch>
            <a:fillRect/>
          </a:stretch>
        </p:blipFill>
        <p:spPr bwMode="auto">
          <a:xfrm>
            <a:off x="61882" y="3299283"/>
            <a:ext cx="8398550" cy="2857816"/>
          </a:xfrm>
          <a:prstGeom prst="rect">
            <a:avLst/>
          </a:prstGeom>
          <a:noFill/>
          <a:ln>
            <a:noFill/>
          </a:ln>
        </p:spPr>
      </p:pic>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#04A</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30</a:t>
            </a:fld>
            <a:endParaRPr lang="en-US" dirty="0"/>
          </a:p>
        </p:txBody>
      </p:sp>
      <p:pic>
        <p:nvPicPr>
          <p:cNvPr id="7"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89756" y="590304"/>
            <a:ext cx="8964488" cy="1477328"/>
          </a:xfrm>
          <a:prstGeom prst="rect">
            <a:avLst/>
          </a:prstGeom>
        </p:spPr>
        <p:txBody>
          <a:bodyPr wrap="square">
            <a:spAutoFit/>
          </a:bodyPr>
          <a:lstStyle/>
          <a:p>
            <a:pPr marL="0" marR="0" indent="0" defTabSz="914400" eaLnBrk="1" fontAlgn="auto" latinLnBrk="0" hangingPunct="1">
              <a:lnSpc>
                <a:spcPct val="100000"/>
              </a:lnSpc>
              <a:spcBef>
                <a:spcPts val="0"/>
              </a:spcBef>
              <a:spcAft>
                <a:spcPts val="0"/>
              </a:spcAft>
              <a:buClrTx/>
              <a:buSzTx/>
              <a:buFontTx/>
              <a:buNone/>
              <a:tabLst/>
              <a:defRPr/>
            </a:pPr>
            <a:r>
              <a:rPr lang="pt-BR" sz="1800" dirty="0">
                <a:solidFill>
                  <a:schemeClr val="dk1"/>
                </a:solidFill>
                <a:latin typeface="Arial" panose="020B0604020202020204" pitchFamily="34" charset="0"/>
                <a:cs typeface="Arial" panose="020B0604020202020204" pitchFamily="34" charset="0"/>
              </a:rPr>
              <a:t>Repetir o exercício 4 verificando a  demanda atendida, medindo o grau de satisfação do cliente e a quantidade perdida de venda por falta de estoque.</a:t>
            </a:r>
          </a:p>
          <a:p>
            <a:pPr marL="0" marR="0" indent="0" defTabSz="914400" eaLnBrk="1" fontAlgn="auto" latinLnBrk="0" hangingPunct="1">
              <a:lnSpc>
                <a:spcPct val="100000"/>
              </a:lnSpc>
              <a:spcBef>
                <a:spcPts val="0"/>
              </a:spcBef>
              <a:spcAft>
                <a:spcPts val="0"/>
              </a:spcAft>
              <a:buClrTx/>
              <a:buSzTx/>
              <a:buFontTx/>
              <a:buNone/>
              <a:tabLst/>
              <a:defRPr/>
            </a:pPr>
            <a:r>
              <a:rPr lang="pt-BR" sz="1800" dirty="0">
                <a:solidFill>
                  <a:schemeClr val="dk1"/>
                </a:solidFill>
                <a:latin typeface="Arial" panose="020B0604020202020204" pitchFamily="34" charset="0"/>
                <a:cs typeface="Arial" panose="020B0604020202020204" pitchFamily="34" charset="0"/>
              </a:rPr>
              <a:t>O estoque após 7 dias simulados será de _____ unidades. O grau de satisfação do cliente foi de ____ % e a quantidade perdida de venda por falta de estoque foi de _____.</a:t>
            </a:r>
          </a:p>
        </p:txBody>
      </p:sp>
      <p:graphicFrame>
        <p:nvGraphicFramePr>
          <p:cNvPr id="9" name="Tabela 8"/>
          <p:cNvGraphicFramePr>
            <a:graphicFrameLocks noGrp="1"/>
          </p:cNvGraphicFramePr>
          <p:nvPr/>
        </p:nvGraphicFramePr>
        <p:xfrm>
          <a:off x="24810" y="2132855"/>
          <a:ext cx="3384376" cy="914400"/>
        </p:xfrm>
        <a:graphic>
          <a:graphicData uri="http://schemas.openxmlformats.org/drawingml/2006/table">
            <a:tbl>
              <a:tblPr firstRow="1" firstCol="1" bandRow="1">
                <a:tableStyleId>{5C22544A-7EE6-4342-B048-85BDC9FD1C3A}</a:tableStyleId>
              </a:tblPr>
              <a:tblGrid>
                <a:gridCol w="44273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14144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243448">
                <a:tc>
                  <a:txBody>
                    <a:bodyPr/>
                    <a:lstStyle/>
                    <a:p>
                      <a:pPr marL="0" indent="0" algn="ctr">
                        <a:spcAft>
                          <a:spcPts val="0"/>
                        </a:spcAft>
                      </a:pPr>
                      <a:r>
                        <a:rPr lang="pt-BR" sz="1200" dirty="0">
                          <a:effectLst/>
                        </a:rPr>
                        <a:t>Uso</a:t>
                      </a:r>
                      <a:endParaRPr lang="pt-BR" sz="1100" dirty="0">
                        <a:effectLst/>
                        <a:latin typeface="Calibri"/>
                        <a:ea typeface="Calibri"/>
                        <a:cs typeface="Times New Roman"/>
                      </a:endParaRPr>
                    </a:p>
                  </a:txBody>
                  <a:tcPr marL="68580" marR="68580" marT="0" marB="0" anchor="ctr"/>
                </a:tc>
                <a:tc>
                  <a:txBody>
                    <a:bodyPr/>
                    <a:lstStyle/>
                    <a:p>
                      <a:pPr marL="0" indent="0">
                        <a:spcAft>
                          <a:spcPts val="0"/>
                        </a:spcAft>
                      </a:pPr>
                      <a:r>
                        <a:rPr lang="pt-BR" sz="1200" dirty="0" err="1">
                          <a:effectLst/>
                        </a:rPr>
                        <a:t>Probabili-dade</a:t>
                      </a:r>
                      <a:endParaRPr lang="pt-BR" sz="1100" dirty="0">
                        <a:effectLst/>
                        <a:latin typeface="Calibri"/>
                        <a:ea typeface="Calibri"/>
                        <a:cs typeface="Times New Roman"/>
                      </a:endParaRPr>
                    </a:p>
                  </a:txBody>
                  <a:tcPr marL="68580" marR="68580" marT="0" marB="0"/>
                </a:tc>
                <a:tc>
                  <a:txBody>
                    <a:bodyPr/>
                    <a:lstStyle/>
                    <a:p>
                      <a:pPr marL="0" indent="0">
                        <a:spcAft>
                          <a:spcPts val="0"/>
                        </a:spcAft>
                      </a:pPr>
                      <a:r>
                        <a:rPr lang="pt-BR" sz="1200" dirty="0" err="1">
                          <a:effectLst/>
                        </a:rPr>
                        <a:t>ProbabilidadeAcumulada</a:t>
                      </a:r>
                      <a:endParaRPr lang="pt-BR" sz="1100" dirty="0">
                        <a:effectLst/>
                        <a:latin typeface="Calibri"/>
                        <a:ea typeface="Calibri"/>
                        <a:cs typeface="Times New Roman"/>
                      </a:endParaRPr>
                    </a:p>
                  </a:txBody>
                  <a:tcPr marL="68580" marR="68580" marT="0" marB="0"/>
                </a:tc>
                <a:tc>
                  <a:txBody>
                    <a:bodyPr/>
                    <a:lstStyle/>
                    <a:p>
                      <a:pPr marL="0" indent="0">
                        <a:spcAft>
                          <a:spcPts val="0"/>
                        </a:spcAft>
                      </a:pPr>
                      <a:r>
                        <a:rPr lang="pt-BR" sz="1200" dirty="0">
                          <a:effectLst/>
                        </a:rPr>
                        <a:t>Intervalo de nº aleatórios</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indent="0" algn="ctr">
                        <a:spcAft>
                          <a:spcPts val="0"/>
                        </a:spcAft>
                      </a:pPr>
                      <a:r>
                        <a:rPr lang="pt-BR" sz="1200" dirty="0">
                          <a:effectLst/>
                        </a:rPr>
                        <a:t>3</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tc>
                <a:tc>
                  <a:txBody>
                    <a:bodyPr/>
                    <a:lstStyle/>
                    <a:p>
                      <a:pPr marL="457200" algn="ctr">
                        <a:spcAft>
                          <a:spcPts val="0"/>
                        </a:spcAft>
                      </a:pPr>
                      <a:r>
                        <a:rPr lang="pt-BR" sz="1200" dirty="0">
                          <a:effectLst/>
                        </a:rPr>
                        <a:t>0,20</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 a 20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indent="0" algn="ctr">
                        <a:spcAft>
                          <a:spcPts val="0"/>
                        </a:spcAft>
                      </a:pPr>
                      <a:r>
                        <a:rPr lang="pt-BR" sz="1200" dirty="0">
                          <a:effectLst/>
                        </a:rPr>
                        <a:t>4</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0,50</a:t>
                      </a:r>
                      <a:endParaRPr lang="pt-BR" sz="1100" dirty="0">
                        <a:effectLst/>
                        <a:latin typeface="Calibri"/>
                        <a:ea typeface="Calibri"/>
                        <a:cs typeface="Times New Roman"/>
                      </a:endParaRPr>
                    </a:p>
                  </a:txBody>
                  <a:tcPr marL="68580" marR="68580" marT="0" marB="0"/>
                </a:tc>
                <a:tc>
                  <a:txBody>
                    <a:bodyPr/>
                    <a:lstStyle/>
                    <a:p>
                      <a:pPr marL="457200" algn="ctr">
                        <a:spcAft>
                          <a:spcPts val="0"/>
                        </a:spcAft>
                      </a:pPr>
                      <a:r>
                        <a:rPr lang="pt-BR" sz="1200">
                          <a:effectLst/>
                        </a:rPr>
                        <a:t>0,70</a:t>
                      </a:r>
                      <a:endParaRPr lang="pt-BR" sz="110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21 a 70</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indent="0" algn="ctr">
                        <a:spcAft>
                          <a:spcPts val="0"/>
                        </a:spcAft>
                      </a:pPr>
                      <a:r>
                        <a:rPr lang="pt-BR" sz="1200" dirty="0">
                          <a:effectLst/>
                        </a:rPr>
                        <a:t>5</a:t>
                      </a:r>
                      <a:endParaRPr lang="pt-BR" sz="1100" dirty="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0,30</a:t>
                      </a:r>
                      <a:endParaRPr lang="pt-BR" sz="1100" dirty="0">
                        <a:effectLst/>
                        <a:latin typeface="Calibri"/>
                        <a:ea typeface="Calibri"/>
                        <a:cs typeface="Times New Roman"/>
                      </a:endParaRPr>
                    </a:p>
                  </a:txBody>
                  <a:tcPr marL="68580" marR="68580" marT="0" marB="0"/>
                </a:tc>
                <a:tc>
                  <a:txBody>
                    <a:bodyPr/>
                    <a:lstStyle/>
                    <a:p>
                      <a:pPr marL="457200" algn="ctr">
                        <a:spcAft>
                          <a:spcPts val="0"/>
                        </a:spcAft>
                      </a:pPr>
                      <a:r>
                        <a:rPr lang="pt-BR" sz="1200">
                          <a:effectLst/>
                        </a:rPr>
                        <a:t>1,00</a:t>
                      </a:r>
                      <a:endParaRPr lang="pt-BR" sz="1100">
                        <a:effectLst/>
                        <a:latin typeface="Calibri"/>
                        <a:ea typeface="Calibri"/>
                        <a:cs typeface="Times New Roman"/>
                      </a:endParaRPr>
                    </a:p>
                  </a:txBody>
                  <a:tcPr marL="68580" marR="68580" marT="0" marB="0"/>
                </a:tc>
                <a:tc>
                  <a:txBody>
                    <a:bodyPr/>
                    <a:lstStyle/>
                    <a:p>
                      <a:pPr marL="0" indent="0" algn="ctr">
                        <a:spcAft>
                          <a:spcPts val="0"/>
                        </a:spcAft>
                      </a:pPr>
                      <a:r>
                        <a:rPr lang="pt-BR" sz="1200" dirty="0">
                          <a:effectLst/>
                        </a:rPr>
                        <a:t>71 a 99</a:t>
                      </a:r>
                      <a:endParaRPr lang="pt-BR"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4" name="Retângulo 13"/>
          <p:cNvSpPr/>
          <p:nvPr/>
        </p:nvSpPr>
        <p:spPr>
          <a:xfrm>
            <a:off x="1403647" y="4047099"/>
            <a:ext cx="7055687" cy="2109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417259" y="4244895"/>
            <a:ext cx="7041935" cy="1043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403648" y="4509120"/>
            <a:ext cx="7056784" cy="1647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417259" y="4728027"/>
            <a:ext cx="7041935" cy="1429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417259" y="4943617"/>
            <a:ext cx="7041935" cy="1213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417259" y="5159073"/>
            <a:ext cx="7041935" cy="932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403648" y="5426183"/>
            <a:ext cx="7056784" cy="730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0" y="1700808"/>
            <a:ext cx="2555776" cy="369332"/>
          </a:xfrm>
          <a:prstGeom prst="rect">
            <a:avLst/>
          </a:prstGeom>
          <a:noFill/>
        </p:spPr>
        <p:txBody>
          <a:bodyPr wrap="square" rtlCol="0">
            <a:spAutoFit/>
          </a:bodyPr>
          <a:lstStyle/>
          <a:p>
            <a:r>
              <a:rPr lang="pt-BR" sz="1800" dirty="0">
                <a:latin typeface="Courier New" pitchFamily="49" charset="0"/>
                <a:cs typeface="Courier New" pitchFamily="49" charset="0"/>
              </a:rPr>
              <a:t>Solução</a:t>
            </a:r>
          </a:p>
        </p:txBody>
      </p:sp>
      <p:graphicFrame>
        <p:nvGraphicFramePr>
          <p:cNvPr id="24" name="Tabela 23"/>
          <p:cNvGraphicFramePr>
            <a:graphicFrameLocks noGrp="1"/>
          </p:cNvGraphicFramePr>
          <p:nvPr/>
        </p:nvGraphicFramePr>
        <p:xfrm>
          <a:off x="3769226" y="2132856"/>
          <a:ext cx="4798709" cy="914400"/>
        </p:xfrm>
        <a:graphic>
          <a:graphicData uri="http://schemas.openxmlformats.org/drawingml/2006/table">
            <a:tbl>
              <a:tblPr firstRow="1" firstCol="1" bandRow="1">
                <a:tableStyleId>{5C22544A-7EE6-4342-B048-85BDC9FD1C3A}</a:tableStyleId>
              </a:tblPr>
              <a:tblGrid>
                <a:gridCol w="1094961">
                  <a:extLst>
                    <a:ext uri="{9D8B030D-6E8A-4147-A177-3AD203B41FA5}">
                      <a16:colId xmlns:a16="http://schemas.microsoft.com/office/drawing/2014/main" val="20000"/>
                    </a:ext>
                  </a:extLst>
                </a:gridCol>
                <a:gridCol w="1234582">
                  <a:extLst>
                    <a:ext uri="{9D8B030D-6E8A-4147-A177-3AD203B41FA5}">
                      <a16:colId xmlns:a16="http://schemas.microsoft.com/office/drawing/2014/main" val="20001"/>
                    </a:ext>
                  </a:extLst>
                </a:gridCol>
                <a:gridCol w="1216309">
                  <a:extLst>
                    <a:ext uri="{9D8B030D-6E8A-4147-A177-3AD203B41FA5}">
                      <a16:colId xmlns:a16="http://schemas.microsoft.com/office/drawing/2014/main" val="20002"/>
                    </a:ext>
                  </a:extLst>
                </a:gridCol>
                <a:gridCol w="1252857">
                  <a:extLst>
                    <a:ext uri="{9D8B030D-6E8A-4147-A177-3AD203B41FA5}">
                      <a16:colId xmlns:a16="http://schemas.microsoft.com/office/drawing/2014/main" val="20003"/>
                    </a:ext>
                  </a:extLst>
                </a:gridCol>
              </a:tblGrid>
              <a:tr h="365760">
                <a:tc>
                  <a:txBody>
                    <a:bodyPr/>
                    <a:lstStyle/>
                    <a:p>
                      <a:pPr marL="0" indent="0" algn="ctr">
                        <a:spcAft>
                          <a:spcPts val="0"/>
                        </a:spcAft>
                      </a:pPr>
                      <a:r>
                        <a:rPr lang="pt-BR" sz="1200" dirty="0">
                          <a:solidFill>
                            <a:schemeClr val="tx1"/>
                          </a:solidFill>
                          <a:effectLst/>
                        </a:rPr>
                        <a:t>Dias de Reposição</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Probabilidade Acumulada</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Aft>
                          <a:spcPts val="0"/>
                        </a:spcAft>
                      </a:pPr>
                      <a:r>
                        <a:rPr lang="pt-BR" sz="1200" dirty="0">
                          <a:solidFill>
                            <a:schemeClr val="tx1"/>
                          </a:solidFill>
                          <a:effectLst/>
                        </a:rPr>
                        <a:t>Intervalo de nº aleatórios</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2880">
                <a:tc>
                  <a:txBody>
                    <a:bodyPr/>
                    <a:lstStyle/>
                    <a:p>
                      <a:pPr marL="457200" algn="ctr">
                        <a:spcAft>
                          <a:spcPts val="0"/>
                        </a:spcAft>
                      </a:pPr>
                      <a:r>
                        <a:rPr lang="pt-BR" sz="1200">
                          <a:solidFill>
                            <a:schemeClr val="tx1"/>
                          </a:solidFill>
                          <a:effectLst/>
                        </a:rPr>
                        <a:t>1</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0 a 30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2880">
                <a:tc>
                  <a:txBody>
                    <a:bodyPr/>
                    <a:lstStyle/>
                    <a:p>
                      <a:pPr marL="457200" algn="ctr">
                        <a:spcAft>
                          <a:spcPts val="0"/>
                        </a:spcAft>
                      </a:pPr>
                      <a:r>
                        <a:rPr lang="pt-BR" sz="1200">
                          <a:solidFill>
                            <a:schemeClr val="tx1"/>
                          </a:solidFill>
                          <a:effectLst/>
                        </a:rPr>
                        <a:t>2</a:t>
                      </a:r>
                      <a:endParaRPr lang="pt-BR" sz="110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0,40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0,70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31 a 70</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2880">
                <a:tc>
                  <a:txBody>
                    <a:bodyPr/>
                    <a:lstStyle/>
                    <a:p>
                      <a:pPr marL="457200" algn="ctr">
                        <a:spcAft>
                          <a:spcPts val="0"/>
                        </a:spcAft>
                      </a:pPr>
                      <a:r>
                        <a:rPr lang="pt-BR" sz="1200" dirty="0">
                          <a:solidFill>
                            <a:schemeClr val="tx1"/>
                          </a:solidFill>
                          <a:effectLst/>
                        </a:rPr>
                        <a:t>3</a:t>
                      </a:r>
                      <a:endParaRPr lang="pt-BR" sz="11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0,30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spcAft>
                          <a:spcPts val="0"/>
                        </a:spcAft>
                      </a:pPr>
                      <a:r>
                        <a:rPr lang="pt-BR" sz="1200">
                          <a:effectLst/>
                        </a:rPr>
                        <a:t>1,00</a:t>
                      </a:r>
                      <a:endParaRPr lang="pt-BR" sz="11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Aft>
                          <a:spcPts val="0"/>
                        </a:spcAft>
                      </a:pPr>
                      <a:r>
                        <a:rPr lang="pt-BR" sz="1200" dirty="0">
                          <a:effectLst/>
                        </a:rPr>
                        <a:t>71 a 99</a:t>
                      </a:r>
                      <a:endParaRPr lang="pt-BR"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6" name="Retângulo 25"/>
          <p:cNvSpPr/>
          <p:nvPr/>
        </p:nvSpPr>
        <p:spPr>
          <a:xfrm>
            <a:off x="1402410" y="5678211"/>
            <a:ext cx="7056784" cy="478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0232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ppt_x"/>
                                          </p:val>
                                        </p:tav>
                                      </p:tavLst>
                                    </p:anim>
                                    <p:anim calcmode="lin" valueType="num">
                                      <p:cBhvr additive="base">
                                        <p:cTn id="53" dur="500"/>
                                        <p:tgtEl>
                                          <p:spTgt spid="14"/>
                                        </p:tgtEl>
                                        <p:attrNameLst>
                                          <p:attrName>ppt_y</p:attrName>
                                        </p:attrNameLst>
                                      </p:cBhvr>
                                      <p:tavLst>
                                        <p:tav tm="0">
                                          <p:val>
                                            <p:strVal val="ppt_y"/>
                                          </p:val>
                                        </p:tav>
                                        <p:tav tm="100000">
                                          <p:val>
                                            <p:strVal val="1+ppt_h/2"/>
                                          </p:val>
                                        </p:tav>
                                      </p:tavLst>
                                    </p:anim>
                                    <p:set>
                                      <p:cBhvr>
                                        <p:cTn id="54" dur="1" fill="hold">
                                          <p:stCondLst>
                                            <p:cond delay="499"/>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15"/>
                                        </p:tgtEl>
                                        <p:attrNameLst>
                                          <p:attrName>ppt_x</p:attrName>
                                        </p:attrNameLst>
                                      </p:cBhvr>
                                      <p:tavLst>
                                        <p:tav tm="0">
                                          <p:val>
                                            <p:strVal val="ppt_x"/>
                                          </p:val>
                                        </p:tav>
                                        <p:tav tm="100000">
                                          <p:val>
                                            <p:strVal val="ppt_x"/>
                                          </p:val>
                                        </p:tav>
                                      </p:tavLst>
                                    </p:anim>
                                    <p:anim calcmode="lin" valueType="num">
                                      <p:cBhvr additive="base">
                                        <p:cTn id="59" dur="500"/>
                                        <p:tgtEl>
                                          <p:spTgt spid="15"/>
                                        </p:tgtEl>
                                        <p:attrNameLst>
                                          <p:attrName>ppt_y</p:attrName>
                                        </p:attrNameLst>
                                      </p:cBhvr>
                                      <p:tavLst>
                                        <p:tav tm="0">
                                          <p:val>
                                            <p:strVal val="ppt_y"/>
                                          </p:val>
                                        </p:tav>
                                        <p:tav tm="100000">
                                          <p:val>
                                            <p:strVal val="1+ppt_h/2"/>
                                          </p:val>
                                        </p:tav>
                                      </p:tavLst>
                                    </p:anim>
                                    <p:set>
                                      <p:cBhvr>
                                        <p:cTn id="60" dur="1" fill="hold">
                                          <p:stCondLst>
                                            <p:cond delay="499"/>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6"/>
                                        </p:tgtEl>
                                        <p:attrNameLst>
                                          <p:attrName>ppt_x</p:attrName>
                                        </p:attrNameLst>
                                      </p:cBhvr>
                                      <p:tavLst>
                                        <p:tav tm="0">
                                          <p:val>
                                            <p:strVal val="ppt_x"/>
                                          </p:val>
                                        </p:tav>
                                        <p:tav tm="100000">
                                          <p:val>
                                            <p:strVal val="ppt_x"/>
                                          </p:val>
                                        </p:tav>
                                      </p:tavLst>
                                    </p:anim>
                                    <p:anim calcmode="lin" valueType="num">
                                      <p:cBhvr additive="base">
                                        <p:cTn id="65" dur="500"/>
                                        <p:tgtEl>
                                          <p:spTgt spid="16"/>
                                        </p:tgtEl>
                                        <p:attrNameLst>
                                          <p:attrName>ppt_y</p:attrName>
                                        </p:attrNameLst>
                                      </p:cBhvr>
                                      <p:tavLst>
                                        <p:tav tm="0">
                                          <p:val>
                                            <p:strVal val="ppt_y"/>
                                          </p:val>
                                        </p:tav>
                                        <p:tav tm="100000">
                                          <p:val>
                                            <p:strVal val="1+ppt_h/2"/>
                                          </p:val>
                                        </p:tav>
                                      </p:tavLst>
                                    </p:anim>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17"/>
                                        </p:tgtEl>
                                        <p:attrNameLst>
                                          <p:attrName>ppt_x</p:attrName>
                                        </p:attrNameLst>
                                      </p:cBhvr>
                                      <p:tavLst>
                                        <p:tav tm="0">
                                          <p:val>
                                            <p:strVal val="ppt_x"/>
                                          </p:val>
                                        </p:tav>
                                        <p:tav tm="100000">
                                          <p:val>
                                            <p:strVal val="ppt_x"/>
                                          </p:val>
                                        </p:tav>
                                      </p:tavLst>
                                    </p:anim>
                                    <p:anim calcmode="lin" valueType="num">
                                      <p:cBhvr additive="base">
                                        <p:cTn id="71" dur="500"/>
                                        <p:tgtEl>
                                          <p:spTgt spid="17"/>
                                        </p:tgtEl>
                                        <p:attrNameLst>
                                          <p:attrName>ppt_y</p:attrName>
                                        </p:attrNameLst>
                                      </p:cBhvr>
                                      <p:tavLst>
                                        <p:tav tm="0">
                                          <p:val>
                                            <p:strVal val="ppt_y"/>
                                          </p:val>
                                        </p:tav>
                                        <p:tav tm="100000">
                                          <p:val>
                                            <p:strVal val="1+ppt_h/2"/>
                                          </p:val>
                                        </p:tav>
                                      </p:tavLst>
                                    </p:anim>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grpId="1" nodeType="clickEffect">
                                  <p:stCondLst>
                                    <p:cond delay="0"/>
                                  </p:stCondLst>
                                  <p:childTnLst>
                                    <p:anim calcmode="lin" valueType="num">
                                      <p:cBhvr additive="base">
                                        <p:cTn id="76" dur="500"/>
                                        <p:tgtEl>
                                          <p:spTgt spid="18"/>
                                        </p:tgtEl>
                                        <p:attrNameLst>
                                          <p:attrName>ppt_x</p:attrName>
                                        </p:attrNameLst>
                                      </p:cBhvr>
                                      <p:tavLst>
                                        <p:tav tm="0">
                                          <p:val>
                                            <p:strVal val="ppt_x"/>
                                          </p:val>
                                        </p:tav>
                                        <p:tav tm="100000">
                                          <p:val>
                                            <p:strVal val="ppt_x"/>
                                          </p:val>
                                        </p:tav>
                                      </p:tavLst>
                                    </p:anim>
                                    <p:anim calcmode="lin" valueType="num">
                                      <p:cBhvr additive="base">
                                        <p:cTn id="77" dur="500"/>
                                        <p:tgtEl>
                                          <p:spTgt spid="18"/>
                                        </p:tgtEl>
                                        <p:attrNameLst>
                                          <p:attrName>ppt_y</p:attrName>
                                        </p:attrNameLst>
                                      </p:cBhvr>
                                      <p:tavLst>
                                        <p:tav tm="0">
                                          <p:val>
                                            <p:strVal val="ppt_y"/>
                                          </p:val>
                                        </p:tav>
                                        <p:tav tm="100000">
                                          <p:val>
                                            <p:strVal val="1+ppt_h/2"/>
                                          </p:val>
                                        </p:tav>
                                      </p:tavLst>
                                    </p:anim>
                                    <p:set>
                                      <p:cBhvr>
                                        <p:cTn id="78" dur="1" fill="hold">
                                          <p:stCondLst>
                                            <p:cond delay="499"/>
                                          </p:stCondLst>
                                        </p:cTn>
                                        <p:tgtEl>
                                          <p:spTgt spid="1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20"/>
                                        </p:tgtEl>
                                        <p:attrNameLst>
                                          <p:attrName>ppt_x</p:attrName>
                                        </p:attrNameLst>
                                      </p:cBhvr>
                                      <p:tavLst>
                                        <p:tav tm="0">
                                          <p:val>
                                            <p:strVal val="ppt_x"/>
                                          </p:val>
                                        </p:tav>
                                        <p:tav tm="100000">
                                          <p:val>
                                            <p:strVal val="ppt_x"/>
                                          </p:val>
                                        </p:tav>
                                      </p:tavLst>
                                    </p:anim>
                                    <p:anim calcmode="lin" valueType="num">
                                      <p:cBhvr additive="base">
                                        <p:cTn id="83" dur="500"/>
                                        <p:tgtEl>
                                          <p:spTgt spid="20"/>
                                        </p:tgtEl>
                                        <p:attrNameLst>
                                          <p:attrName>ppt_y</p:attrName>
                                        </p:attrNameLst>
                                      </p:cBhvr>
                                      <p:tavLst>
                                        <p:tav tm="0">
                                          <p:val>
                                            <p:strVal val="ppt_y"/>
                                          </p:val>
                                        </p:tav>
                                        <p:tav tm="100000">
                                          <p:val>
                                            <p:strVal val="1+ppt_h/2"/>
                                          </p:val>
                                        </p:tav>
                                      </p:tavLst>
                                    </p:anim>
                                    <p:set>
                                      <p:cBhvr>
                                        <p:cTn id="84" dur="1" fill="hold">
                                          <p:stCondLst>
                                            <p:cond delay="499"/>
                                          </p:stCondLst>
                                        </p:cTn>
                                        <p:tgtEl>
                                          <p:spTgt spid="2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1" nodeType="clickEffect">
                                  <p:stCondLst>
                                    <p:cond delay="0"/>
                                  </p:stCondLst>
                                  <p:childTnLst>
                                    <p:anim calcmode="lin" valueType="num">
                                      <p:cBhvr additive="base">
                                        <p:cTn id="88" dur="500"/>
                                        <p:tgtEl>
                                          <p:spTgt spid="21"/>
                                        </p:tgtEl>
                                        <p:attrNameLst>
                                          <p:attrName>ppt_x</p:attrName>
                                        </p:attrNameLst>
                                      </p:cBhvr>
                                      <p:tavLst>
                                        <p:tav tm="0">
                                          <p:val>
                                            <p:strVal val="ppt_x"/>
                                          </p:val>
                                        </p:tav>
                                        <p:tav tm="100000">
                                          <p:val>
                                            <p:strVal val="ppt_x"/>
                                          </p:val>
                                        </p:tav>
                                      </p:tavLst>
                                    </p:anim>
                                    <p:anim calcmode="lin" valueType="num">
                                      <p:cBhvr additive="base">
                                        <p:cTn id="89" dur="500"/>
                                        <p:tgtEl>
                                          <p:spTgt spid="21"/>
                                        </p:tgtEl>
                                        <p:attrNameLst>
                                          <p:attrName>ppt_y</p:attrName>
                                        </p:attrNameLst>
                                      </p:cBhvr>
                                      <p:tavLst>
                                        <p:tav tm="0">
                                          <p:val>
                                            <p:strVal val="ppt_y"/>
                                          </p:val>
                                        </p:tav>
                                        <p:tav tm="100000">
                                          <p:val>
                                            <p:strVal val="1+ppt_h/2"/>
                                          </p:val>
                                        </p:tav>
                                      </p:tavLst>
                                    </p:anim>
                                    <p:set>
                                      <p:cBhvr>
                                        <p:cTn id="90" dur="1" fill="hold">
                                          <p:stCondLst>
                                            <p:cond delay="499"/>
                                          </p:stCondLst>
                                        </p:cTn>
                                        <p:tgtEl>
                                          <p:spTgt spid="2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1" nodeType="clickEffect">
                                  <p:stCondLst>
                                    <p:cond delay="0"/>
                                  </p:stCondLst>
                                  <p:childTnLst>
                                    <p:anim calcmode="lin" valueType="num">
                                      <p:cBhvr additive="base">
                                        <p:cTn id="94" dur="500"/>
                                        <p:tgtEl>
                                          <p:spTgt spid="26"/>
                                        </p:tgtEl>
                                        <p:attrNameLst>
                                          <p:attrName>ppt_x</p:attrName>
                                        </p:attrNameLst>
                                      </p:cBhvr>
                                      <p:tavLst>
                                        <p:tav tm="0">
                                          <p:val>
                                            <p:strVal val="ppt_x"/>
                                          </p:val>
                                        </p:tav>
                                        <p:tav tm="100000">
                                          <p:val>
                                            <p:strVal val="ppt_x"/>
                                          </p:val>
                                        </p:tav>
                                      </p:tavLst>
                                    </p:anim>
                                    <p:anim calcmode="lin" valueType="num">
                                      <p:cBhvr additive="base">
                                        <p:cTn id="95" dur="500"/>
                                        <p:tgtEl>
                                          <p:spTgt spid="26"/>
                                        </p:tgtEl>
                                        <p:attrNameLst>
                                          <p:attrName>ppt_y</p:attrName>
                                        </p:attrNameLst>
                                      </p:cBhvr>
                                      <p:tavLst>
                                        <p:tav tm="0">
                                          <p:val>
                                            <p:strVal val="ppt_y"/>
                                          </p:val>
                                        </p:tav>
                                        <p:tav tm="100000">
                                          <p:val>
                                            <p:strVal val="1+ppt_h/2"/>
                                          </p:val>
                                        </p:tav>
                                      </p:tavLst>
                                    </p:anim>
                                    <p:set>
                                      <p:cBhvr>
                                        <p:cTn id="96"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p:nvPr/>
        </p:nvPicPr>
        <p:blipFill>
          <a:blip r:embed="rId2">
            <a:extLst>
              <a:ext uri="{28A0092B-C50C-407E-A947-70E740481C1C}">
                <a14:useLocalDpi xmlns:a14="http://schemas.microsoft.com/office/drawing/2010/main" val="0"/>
              </a:ext>
            </a:extLst>
          </a:blip>
          <a:srcRect/>
          <a:stretch>
            <a:fillRect/>
          </a:stretch>
        </p:blipFill>
        <p:spPr bwMode="auto">
          <a:xfrm>
            <a:off x="49684" y="2004408"/>
            <a:ext cx="8914804" cy="3324580"/>
          </a:xfrm>
          <a:prstGeom prst="rect">
            <a:avLst/>
          </a:prstGeom>
          <a:noFill/>
          <a:ln>
            <a:noFill/>
          </a:ln>
        </p:spPr>
      </p:pic>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#05</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31</a:t>
            </a:fld>
            <a:endParaRPr lang="en-US" dirty="0"/>
          </a:p>
        </p:txBody>
      </p:sp>
      <p:pic>
        <p:nvPicPr>
          <p:cNvPr id="7"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692695"/>
            <a:ext cx="8964488" cy="923330"/>
          </a:xfrm>
          <a:prstGeom prst="rect">
            <a:avLst/>
          </a:prstGeom>
        </p:spPr>
        <p:txBody>
          <a:bodyPr wrap="square">
            <a:spAutoFit/>
          </a:bodyPr>
          <a:lstStyle/>
          <a:p>
            <a:pPr lvl="0"/>
            <a:r>
              <a:rPr lang="pt-BR" sz="1800" dirty="0">
                <a:latin typeface="Arial" pitchFamily="34" charset="0"/>
                <a:cs typeface="Arial" pitchFamily="34" charset="0"/>
              </a:rPr>
              <a:t>Suponha agora que no exercício 4, o custo de manter o estoque de um dia para outro seja de R$ 0,50 por unidade, e que o custo por falta de um item seja de R$ 2,00. Qual o custo semanal neste caso?</a:t>
            </a:r>
          </a:p>
        </p:txBody>
      </p:sp>
      <p:sp>
        <p:nvSpPr>
          <p:cNvPr id="14" name="Retângulo 13"/>
          <p:cNvSpPr/>
          <p:nvPr/>
        </p:nvSpPr>
        <p:spPr>
          <a:xfrm>
            <a:off x="1713826" y="2971677"/>
            <a:ext cx="7250836" cy="293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713826" y="3281776"/>
            <a:ext cx="7250836" cy="2667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704938" y="3573016"/>
            <a:ext cx="7261700" cy="23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714600" y="3811108"/>
            <a:ext cx="7249887" cy="206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714600" y="4077072"/>
            <a:ext cx="7249887" cy="1872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691680" y="4365105"/>
            <a:ext cx="7223534" cy="1584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691680" y="4639537"/>
            <a:ext cx="7223537" cy="1309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0" y="1556792"/>
            <a:ext cx="2555776" cy="369332"/>
          </a:xfrm>
          <a:prstGeom prst="rect">
            <a:avLst/>
          </a:prstGeom>
          <a:noFill/>
        </p:spPr>
        <p:txBody>
          <a:bodyPr wrap="square" rtlCol="0">
            <a:spAutoFit/>
          </a:bodyPr>
          <a:lstStyle/>
          <a:p>
            <a:r>
              <a:rPr lang="pt-BR" sz="1800" dirty="0">
                <a:latin typeface="Courier New" pitchFamily="49" charset="0"/>
                <a:cs typeface="Courier New" pitchFamily="49" charset="0"/>
              </a:rPr>
              <a:t>Solução</a:t>
            </a:r>
          </a:p>
        </p:txBody>
      </p:sp>
      <p:sp>
        <p:nvSpPr>
          <p:cNvPr id="24" name="Retângulo 23"/>
          <p:cNvSpPr/>
          <p:nvPr/>
        </p:nvSpPr>
        <p:spPr>
          <a:xfrm>
            <a:off x="1691680" y="4941169"/>
            <a:ext cx="7261700" cy="105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399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4"/>
                                        </p:tgtEl>
                                        <p:attrNameLst>
                                          <p:attrName>ppt_x</p:attrName>
                                        </p:attrNameLst>
                                      </p:cBhvr>
                                      <p:tavLst>
                                        <p:tav tm="0">
                                          <p:val>
                                            <p:strVal val="ppt_x"/>
                                          </p:val>
                                        </p:tav>
                                        <p:tav tm="100000">
                                          <p:val>
                                            <p:strVal val="ppt_x"/>
                                          </p:val>
                                        </p:tav>
                                      </p:tavLst>
                                    </p:anim>
                                    <p:anim calcmode="lin" valueType="num">
                                      <p:cBhvr additive="base">
                                        <p:cTn id="45" dur="500"/>
                                        <p:tgtEl>
                                          <p:spTgt spid="14"/>
                                        </p:tgtEl>
                                        <p:attrNameLst>
                                          <p:attrName>ppt_y</p:attrName>
                                        </p:attrNameLst>
                                      </p:cBhvr>
                                      <p:tavLst>
                                        <p:tav tm="0">
                                          <p:val>
                                            <p:strVal val="ppt_y"/>
                                          </p:val>
                                        </p:tav>
                                        <p:tav tm="100000">
                                          <p:val>
                                            <p:strVal val="1+ppt_h/2"/>
                                          </p:val>
                                        </p:tav>
                                      </p:tavLst>
                                    </p:anim>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6"/>
                                        </p:tgtEl>
                                        <p:attrNameLst>
                                          <p:attrName>ppt_x</p:attrName>
                                        </p:attrNameLst>
                                      </p:cBhvr>
                                      <p:tavLst>
                                        <p:tav tm="0">
                                          <p:val>
                                            <p:strVal val="ppt_x"/>
                                          </p:val>
                                        </p:tav>
                                        <p:tav tm="100000">
                                          <p:val>
                                            <p:strVal val="ppt_x"/>
                                          </p:val>
                                        </p:tav>
                                      </p:tavLst>
                                    </p:anim>
                                    <p:anim calcmode="lin" valueType="num">
                                      <p:cBhvr additive="base">
                                        <p:cTn id="57" dur="500"/>
                                        <p:tgtEl>
                                          <p:spTgt spid="16"/>
                                        </p:tgtEl>
                                        <p:attrNameLst>
                                          <p:attrName>ppt_y</p:attrName>
                                        </p:attrNameLst>
                                      </p:cBhvr>
                                      <p:tavLst>
                                        <p:tav tm="0">
                                          <p:val>
                                            <p:strVal val="ppt_y"/>
                                          </p:val>
                                        </p:tav>
                                        <p:tav tm="100000">
                                          <p:val>
                                            <p:strVal val="1+ppt_h/2"/>
                                          </p:val>
                                        </p:tav>
                                      </p:tavLst>
                                    </p:anim>
                                    <p:set>
                                      <p:cBhvr>
                                        <p:cTn id="58" dur="1" fill="hold">
                                          <p:stCondLst>
                                            <p:cond delay="4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7"/>
                                        </p:tgtEl>
                                        <p:attrNameLst>
                                          <p:attrName>ppt_x</p:attrName>
                                        </p:attrNameLst>
                                      </p:cBhvr>
                                      <p:tavLst>
                                        <p:tav tm="0">
                                          <p:val>
                                            <p:strVal val="ppt_x"/>
                                          </p:val>
                                        </p:tav>
                                        <p:tav tm="100000">
                                          <p:val>
                                            <p:strVal val="ppt_x"/>
                                          </p:val>
                                        </p:tav>
                                      </p:tavLst>
                                    </p:anim>
                                    <p:anim calcmode="lin" valueType="num">
                                      <p:cBhvr additive="base">
                                        <p:cTn id="63" dur="500"/>
                                        <p:tgtEl>
                                          <p:spTgt spid="17"/>
                                        </p:tgtEl>
                                        <p:attrNameLst>
                                          <p:attrName>ppt_y</p:attrName>
                                        </p:attrNameLst>
                                      </p:cBhvr>
                                      <p:tavLst>
                                        <p:tav tm="0">
                                          <p:val>
                                            <p:strVal val="ppt_y"/>
                                          </p:val>
                                        </p:tav>
                                        <p:tav tm="100000">
                                          <p:val>
                                            <p:strVal val="1+ppt_h/2"/>
                                          </p:val>
                                        </p:tav>
                                      </p:tavLst>
                                    </p:anim>
                                    <p:set>
                                      <p:cBhvr>
                                        <p:cTn id="64" dur="1" fill="hold">
                                          <p:stCondLst>
                                            <p:cond delay="4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8"/>
                                        </p:tgtEl>
                                        <p:attrNameLst>
                                          <p:attrName>ppt_x</p:attrName>
                                        </p:attrNameLst>
                                      </p:cBhvr>
                                      <p:tavLst>
                                        <p:tav tm="0">
                                          <p:val>
                                            <p:strVal val="ppt_x"/>
                                          </p:val>
                                        </p:tav>
                                        <p:tav tm="100000">
                                          <p:val>
                                            <p:strVal val="ppt_x"/>
                                          </p:val>
                                        </p:tav>
                                      </p:tavLst>
                                    </p:anim>
                                    <p:anim calcmode="lin" valueType="num">
                                      <p:cBhvr additive="base">
                                        <p:cTn id="69" dur="500"/>
                                        <p:tgtEl>
                                          <p:spTgt spid="18"/>
                                        </p:tgtEl>
                                        <p:attrNameLst>
                                          <p:attrName>ppt_y</p:attrName>
                                        </p:attrNameLst>
                                      </p:cBhvr>
                                      <p:tavLst>
                                        <p:tav tm="0">
                                          <p:val>
                                            <p:strVal val="ppt_y"/>
                                          </p:val>
                                        </p:tav>
                                        <p:tav tm="100000">
                                          <p:val>
                                            <p:strVal val="1+ppt_h/2"/>
                                          </p:val>
                                        </p:tav>
                                      </p:tavLst>
                                    </p:anim>
                                    <p:set>
                                      <p:cBhvr>
                                        <p:cTn id="70" dur="1" fill="hold">
                                          <p:stCondLst>
                                            <p:cond delay="499"/>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20"/>
                                        </p:tgtEl>
                                        <p:attrNameLst>
                                          <p:attrName>ppt_x</p:attrName>
                                        </p:attrNameLst>
                                      </p:cBhvr>
                                      <p:tavLst>
                                        <p:tav tm="0">
                                          <p:val>
                                            <p:strVal val="ppt_x"/>
                                          </p:val>
                                        </p:tav>
                                        <p:tav tm="100000">
                                          <p:val>
                                            <p:strVal val="ppt_x"/>
                                          </p:val>
                                        </p:tav>
                                      </p:tavLst>
                                    </p:anim>
                                    <p:anim calcmode="lin" valueType="num">
                                      <p:cBhvr additive="base">
                                        <p:cTn id="75" dur="500"/>
                                        <p:tgtEl>
                                          <p:spTgt spid="20"/>
                                        </p:tgtEl>
                                        <p:attrNameLst>
                                          <p:attrName>ppt_y</p:attrName>
                                        </p:attrNameLst>
                                      </p:cBhvr>
                                      <p:tavLst>
                                        <p:tav tm="0">
                                          <p:val>
                                            <p:strVal val="ppt_y"/>
                                          </p:val>
                                        </p:tav>
                                        <p:tav tm="100000">
                                          <p:val>
                                            <p:strVal val="1+ppt_h/2"/>
                                          </p:val>
                                        </p:tav>
                                      </p:tavLst>
                                    </p:anim>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1"/>
                                        </p:tgtEl>
                                        <p:attrNameLst>
                                          <p:attrName>ppt_x</p:attrName>
                                        </p:attrNameLst>
                                      </p:cBhvr>
                                      <p:tavLst>
                                        <p:tav tm="0">
                                          <p:val>
                                            <p:strVal val="ppt_x"/>
                                          </p:val>
                                        </p:tav>
                                        <p:tav tm="100000">
                                          <p:val>
                                            <p:strVal val="ppt_x"/>
                                          </p:val>
                                        </p:tav>
                                      </p:tavLst>
                                    </p:anim>
                                    <p:anim calcmode="lin" valueType="num">
                                      <p:cBhvr additive="base">
                                        <p:cTn id="81" dur="500"/>
                                        <p:tgtEl>
                                          <p:spTgt spid="21"/>
                                        </p:tgtEl>
                                        <p:attrNameLst>
                                          <p:attrName>ppt_y</p:attrName>
                                        </p:attrNameLst>
                                      </p:cBhvr>
                                      <p:tavLst>
                                        <p:tav tm="0">
                                          <p:val>
                                            <p:strVal val="ppt_y"/>
                                          </p:val>
                                        </p:tav>
                                        <p:tav tm="100000">
                                          <p:val>
                                            <p:strVal val="1+ppt_h/2"/>
                                          </p:val>
                                        </p:tav>
                                      </p:tavLst>
                                    </p:anim>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4"/>
                                        </p:tgtEl>
                                        <p:attrNameLst>
                                          <p:attrName>ppt_x</p:attrName>
                                        </p:attrNameLst>
                                      </p:cBhvr>
                                      <p:tavLst>
                                        <p:tav tm="0">
                                          <p:val>
                                            <p:strVal val="ppt_x"/>
                                          </p:val>
                                        </p:tav>
                                        <p:tav tm="100000">
                                          <p:val>
                                            <p:strVal val="ppt_x"/>
                                          </p:val>
                                        </p:tav>
                                      </p:tavLst>
                                    </p:anim>
                                    <p:anim calcmode="lin" valueType="num">
                                      <p:cBhvr additive="base">
                                        <p:cTn id="87" dur="500"/>
                                        <p:tgtEl>
                                          <p:spTgt spid="24"/>
                                        </p:tgtEl>
                                        <p:attrNameLst>
                                          <p:attrName>ppt_y</p:attrName>
                                        </p:attrNameLst>
                                      </p:cBhvr>
                                      <p:tavLst>
                                        <p:tav tm="0">
                                          <p:val>
                                            <p:strVal val="ppt_y"/>
                                          </p:val>
                                        </p:tav>
                                        <p:tav tm="100000">
                                          <p:val>
                                            <p:strVal val="1+ppt_h/2"/>
                                          </p:val>
                                        </p:tav>
                                      </p:tavLst>
                                    </p:anim>
                                    <p:set>
                                      <p:cBhvr>
                                        <p:cTn id="8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4" grpId="0" animBg="1"/>
      <p:bldP spid="2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m 22"/>
          <p:cNvPicPr/>
          <p:nvPr/>
        </p:nvPicPr>
        <p:blipFill>
          <a:blip r:embed="rId2">
            <a:extLst>
              <a:ext uri="{28A0092B-C50C-407E-A947-70E740481C1C}">
                <a14:useLocalDpi xmlns:a14="http://schemas.microsoft.com/office/drawing/2010/main" val="0"/>
              </a:ext>
            </a:extLst>
          </a:blip>
          <a:srcRect/>
          <a:stretch>
            <a:fillRect/>
          </a:stretch>
        </p:blipFill>
        <p:spPr bwMode="auto">
          <a:xfrm>
            <a:off x="35495" y="2308720"/>
            <a:ext cx="8888609" cy="3568552"/>
          </a:xfrm>
          <a:prstGeom prst="rect">
            <a:avLst/>
          </a:prstGeom>
          <a:noFill/>
          <a:ln>
            <a:noFill/>
          </a:ln>
        </p:spPr>
      </p:pic>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#05A</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32</a:t>
            </a:fld>
            <a:endParaRPr lang="en-US" dirty="0"/>
          </a:p>
        </p:txBody>
      </p:sp>
      <p:pic>
        <p:nvPicPr>
          <p:cNvPr id="7"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0" y="692695"/>
            <a:ext cx="8964488" cy="923330"/>
          </a:xfrm>
          <a:prstGeom prst="rect">
            <a:avLst/>
          </a:prstGeom>
        </p:spPr>
        <p:txBody>
          <a:bodyPr wrap="square">
            <a:spAutoFit/>
          </a:bodyPr>
          <a:lstStyle/>
          <a:p>
            <a:pPr marL="0" marR="0" indent="0" algn="just" defTabSz="914400" eaLnBrk="1" fontAlgn="auto" latinLnBrk="0" hangingPunct="1">
              <a:lnSpc>
                <a:spcPct val="100000"/>
              </a:lnSpc>
              <a:spcBef>
                <a:spcPts val="0"/>
              </a:spcBef>
              <a:spcAft>
                <a:spcPts val="0"/>
              </a:spcAft>
              <a:buClrTx/>
              <a:buSzTx/>
              <a:buFontTx/>
              <a:buNone/>
              <a:tabLst/>
              <a:defRPr/>
            </a:pPr>
            <a:r>
              <a:rPr lang="pt-BR" sz="1800" dirty="0">
                <a:solidFill>
                  <a:schemeClr val="dk1"/>
                </a:solidFill>
                <a:latin typeface="Arial" panose="020B0604020202020204" pitchFamily="34" charset="0"/>
                <a:cs typeface="Arial" panose="020B0604020202020204" pitchFamily="34" charset="0"/>
              </a:rPr>
              <a:t>Repetir o exercício 5 verificando a  demanda atendida, medindo o grau de satisfação do cliente e a quantidade perdida de venda por falta de estoque. Qual o custo semanal neste caso?</a:t>
            </a:r>
          </a:p>
        </p:txBody>
      </p:sp>
      <p:sp>
        <p:nvSpPr>
          <p:cNvPr id="14" name="Retângulo 13"/>
          <p:cNvSpPr/>
          <p:nvPr/>
        </p:nvSpPr>
        <p:spPr>
          <a:xfrm>
            <a:off x="1353785" y="3172692"/>
            <a:ext cx="7581105" cy="2412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353785" y="3538394"/>
            <a:ext cx="7581105" cy="2194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344898" y="3789040"/>
            <a:ext cx="7592464" cy="1955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354560" y="4105193"/>
            <a:ext cx="7580113" cy="1700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354560" y="4365104"/>
            <a:ext cx="7580113" cy="154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1331640" y="4645798"/>
            <a:ext cx="7592464" cy="1303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p:cNvSpPr/>
          <p:nvPr/>
        </p:nvSpPr>
        <p:spPr>
          <a:xfrm>
            <a:off x="1331640" y="4943613"/>
            <a:ext cx="7592464" cy="1077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0" y="1556792"/>
            <a:ext cx="2555776" cy="369332"/>
          </a:xfrm>
          <a:prstGeom prst="rect">
            <a:avLst/>
          </a:prstGeom>
          <a:noFill/>
        </p:spPr>
        <p:txBody>
          <a:bodyPr wrap="square" rtlCol="0">
            <a:spAutoFit/>
          </a:bodyPr>
          <a:lstStyle/>
          <a:p>
            <a:r>
              <a:rPr lang="pt-BR" sz="1800" dirty="0">
                <a:latin typeface="Courier New" pitchFamily="49" charset="0"/>
                <a:cs typeface="Courier New" pitchFamily="49" charset="0"/>
              </a:rPr>
              <a:t>Solução</a:t>
            </a:r>
          </a:p>
        </p:txBody>
      </p:sp>
      <p:sp>
        <p:nvSpPr>
          <p:cNvPr id="24" name="Retângulo 23"/>
          <p:cNvSpPr/>
          <p:nvPr/>
        </p:nvSpPr>
        <p:spPr>
          <a:xfrm>
            <a:off x="1331639" y="5301207"/>
            <a:ext cx="7603033" cy="86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10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4"/>
                                        </p:tgtEl>
                                        <p:attrNameLst>
                                          <p:attrName>ppt_x</p:attrName>
                                        </p:attrNameLst>
                                      </p:cBhvr>
                                      <p:tavLst>
                                        <p:tav tm="0">
                                          <p:val>
                                            <p:strVal val="ppt_x"/>
                                          </p:val>
                                        </p:tav>
                                        <p:tav tm="100000">
                                          <p:val>
                                            <p:strVal val="ppt_x"/>
                                          </p:val>
                                        </p:tav>
                                      </p:tavLst>
                                    </p:anim>
                                    <p:anim calcmode="lin" valueType="num">
                                      <p:cBhvr additive="base">
                                        <p:cTn id="45" dur="500"/>
                                        <p:tgtEl>
                                          <p:spTgt spid="14"/>
                                        </p:tgtEl>
                                        <p:attrNameLst>
                                          <p:attrName>ppt_y</p:attrName>
                                        </p:attrNameLst>
                                      </p:cBhvr>
                                      <p:tavLst>
                                        <p:tav tm="0">
                                          <p:val>
                                            <p:strVal val="ppt_y"/>
                                          </p:val>
                                        </p:tav>
                                        <p:tav tm="100000">
                                          <p:val>
                                            <p:strVal val="1+ppt_h/2"/>
                                          </p:val>
                                        </p:tav>
                                      </p:tavLst>
                                    </p:anim>
                                    <p:set>
                                      <p:cBhvr>
                                        <p:cTn id="46" dur="1" fill="hold">
                                          <p:stCondLst>
                                            <p:cond delay="499"/>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6"/>
                                        </p:tgtEl>
                                        <p:attrNameLst>
                                          <p:attrName>ppt_x</p:attrName>
                                        </p:attrNameLst>
                                      </p:cBhvr>
                                      <p:tavLst>
                                        <p:tav tm="0">
                                          <p:val>
                                            <p:strVal val="ppt_x"/>
                                          </p:val>
                                        </p:tav>
                                        <p:tav tm="100000">
                                          <p:val>
                                            <p:strVal val="ppt_x"/>
                                          </p:val>
                                        </p:tav>
                                      </p:tavLst>
                                    </p:anim>
                                    <p:anim calcmode="lin" valueType="num">
                                      <p:cBhvr additive="base">
                                        <p:cTn id="57" dur="500"/>
                                        <p:tgtEl>
                                          <p:spTgt spid="16"/>
                                        </p:tgtEl>
                                        <p:attrNameLst>
                                          <p:attrName>ppt_y</p:attrName>
                                        </p:attrNameLst>
                                      </p:cBhvr>
                                      <p:tavLst>
                                        <p:tav tm="0">
                                          <p:val>
                                            <p:strVal val="ppt_y"/>
                                          </p:val>
                                        </p:tav>
                                        <p:tav tm="100000">
                                          <p:val>
                                            <p:strVal val="1+ppt_h/2"/>
                                          </p:val>
                                        </p:tav>
                                      </p:tavLst>
                                    </p:anim>
                                    <p:set>
                                      <p:cBhvr>
                                        <p:cTn id="58" dur="1" fill="hold">
                                          <p:stCondLst>
                                            <p:cond delay="499"/>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7"/>
                                        </p:tgtEl>
                                        <p:attrNameLst>
                                          <p:attrName>ppt_x</p:attrName>
                                        </p:attrNameLst>
                                      </p:cBhvr>
                                      <p:tavLst>
                                        <p:tav tm="0">
                                          <p:val>
                                            <p:strVal val="ppt_x"/>
                                          </p:val>
                                        </p:tav>
                                        <p:tav tm="100000">
                                          <p:val>
                                            <p:strVal val="ppt_x"/>
                                          </p:val>
                                        </p:tav>
                                      </p:tavLst>
                                    </p:anim>
                                    <p:anim calcmode="lin" valueType="num">
                                      <p:cBhvr additive="base">
                                        <p:cTn id="63" dur="500"/>
                                        <p:tgtEl>
                                          <p:spTgt spid="17"/>
                                        </p:tgtEl>
                                        <p:attrNameLst>
                                          <p:attrName>ppt_y</p:attrName>
                                        </p:attrNameLst>
                                      </p:cBhvr>
                                      <p:tavLst>
                                        <p:tav tm="0">
                                          <p:val>
                                            <p:strVal val="ppt_y"/>
                                          </p:val>
                                        </p:tav>
                                        <p:tav tm="100000">
                                          <p:val>
                                            <p:strVal val="1+ppt_h/2"/>
                                          </p:val>
                                        </p:tav>
                                      </p:tavLst>
                                    </p:anim>
                                    <p:set>
                                      <p:cBhvr>
                                        <p:cTn id="64" dur="1" fill="hold">
                                          <p:stCondLst>
                                            <p:cond delay="4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8"/>
                                        </p:tgtEl>
                                        <p:attrNameLst>
                                          <p:attrName>ppt_x</p:attrName>
                                        </p:attrNameLst>
                                      </p:cBhvr>
                                      <p:tavLst>
                                        <p:tav tm="0">
                                          <p:val>
                                            <p:strVal val="ppt_x"/>
                                          </p:val>
                                        </p:tav>
                                        <p:tav tm="100000">
                                          <p:val>
                                            <p:strVal val="ppt_x"/>
                                          </p:val>
                                        </p:tav>
                                      </p:tavLst>
                                    </p:anim>
                                    <p:anim calcmode="lin" valueType="num">
                                      <p:cBhvr additive="base">
                                        <p:cTn id="69" dur="500"/>
                                        <p:tgtEl>
                                          <p:spTgt spid="18"/>
                                        </p:tgtEl>
                                        <p:attrNameLst>
                                          <p:attrName>ppt_y</p:attrName>
                                        </p:attrNameLst>
                                      </p:cBhvr>
                                      <p:tavLst>
                                        <p:tav tm="0">
                                          <p:val>
                                            <p:strVal val="ppt_y"/>
                                          </p:val>
                                        </p:tav>
                                        <p:tav tm="100000">
                                          <p:val>
                                            <p:strVal val="1+ppt_h/2"/>
                                          </p:val>
                                        </p:tav>
                                      </p:tavLst>
                                    </p:anim>
                                    <p:set>
                                      <p:cBhvr>
                                        <p:cTn id="70" dur="1" fill="hold">
                                          <p:stCondLst>
                                            <p:cond delay="499"/>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20"/>
                                        </p:tgtEl>
                                        <p:attrNameLst>
                                          <p:attrName>ppt_x</p:attrName>
                                        </p:attrNameLst>
                                      </p:cBhvr>
                                      <p:tavLst>
                                        <p:tav tm="0">
                                          <p:val>
                                            <p:strVal val="ppt_x"/>
                                          </p:val>
                                        </p:tav>
                                        <p:tav tm="100000">
                                          <p:val>
                                            <p:strVal val="ppt_x"/>
                                          </p:val>
                                        </p:tav>
                                      </p:tavLst>
                                    </p:anim>
                                    <p:anim calcmode="lin" valueType="num">
                                      <p:cBhvr additive="base">
                                        <p:cTn id="75" dur="500"/>
                                        <p:tgtEl>
                                          <p:spTgt spid="20"/>
                                        </p:tgtEl>
                                        <p:attrNameLst>
                                          <p:attrName>ppt_y</p:attrName>
                                        </p:attrNameLst>
                                      </p:cBhvr>
                                      <p:tavLst>
                                        <p:tav tm="0">
                                          <p:val>
                                            <p:strVal val="ppt_y"/>
                                          </p:val>
                                        </p:tav>
                                        <p:tav tm="100000">
                                          <p:val>
                                            <p:strVal val="1+ppt_h/2"/>
                                          </p:val>
                                        </p:tav>
                                      </p:tavLst>
                                    </p:anim>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1" nodeType="clickEffect">
                                  <p:stCondLst>
                                    <p:cond delay="0"/>
                                  </p:stCondLst>
                                  <p:childTnLst>
                                    <p:anim calcmode="lin" valueType="num">
                                      <p:cBhvr additive="base">
                                        <p:cTn id="80" dur="500"/>
                                        <p:tgtEl>
                                          <p:spTgt spid="21"/>
                                        </p:tgtEl>
                                        <p:attrNameLst>
                                          <p:attrName>ppt_x</p:attrName>
                                        </p:attrNameLst>
                                      </p:cBhvr>
                                      <p:tavLst>
                                        <p:tav tm="0">
                                          <p:val>
                                            <p:strVal val="ppt_x"/>
                                          </p:val>
                                        </p:tav>
                                        <p:tav tm="100000">
                                          <p:val>
                                            <p:strVal val="ppt_x"/>
                                          </p:val>
                                        </p:tav>
                                      </p:tavLst>
                                    </p:anim>
                                    <p:anim calcmode="lin" valueType="num">
                                      <p:cBhvr additive="base">
                                        <p:cTn id="81" dur="500"/>
                                        <p:tgtEl>
                                          <p:spTgt spid="21"/>
                                        </p:tgtEl>
                                        <p:attrNameLst>
                                          <p:attrName>ppt_y</p:attrName>
                                        </p:attrNameLst>
                                      </p:cBhvr>
                                      <p:tavLst>
                                        <p:tav tm="0">
                                          <p:val>
                                            <p:strVal val="ppt_y"/>
                                          </p:val>
                                        </p:tav>
                                        <p:tav tm="100000">
                                          <p:val>
                                            <p:strVal val="1+ppt_h/2"/>
                                          </p:val>
                                        </p:tav>
                                      </p:tavLst>
                                    </p:anim>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24"/>
                                        </p:tgtEl>
                                        <p:attrNameLst>
                                          <p:attrName>ppt_x</p:attrName>
                                        </p:attrNameLst>
                                      </p:cBhvr>
                                      <p:tavLst>
                                        <p:tav tm="0">
                                          <p:val>
                                            <p:strVal val="ppt_x"/>
                                          </p:val>
                                        </p:tav>
                                        <p:tav tm="100000">
                                          <p:val>
                                            <p:strVal val="ppt_x"/>
                                          </p:val>
                                        </p:tav>
                                      </p:tavLst>
                                    </p:anim>
                                    <p:anim calcmode="lin" valueType="num">
                                      <p:cBhvr additive="base">
                                        <p:cTn id="87" dur="500"/>
                                        <p:tgtEl>
                                          <p:spTgt spid="24"/>
                                        </p:tgtEl>
                                        <p:attrNameLst>
                                          <p:attrName>ppt_y</p:attrName>
                                        </p:attrNameLst>
                                      </p:cBhvr>
                                      <p:tavLst>
                                        <p:tav tm="0">
                                          <p:val>
                                            <p:strVal val="ppt_y"/>
                                          </p:val>
                                        </p:tav>
                                        <p:tav tm="100000">
                                          <p:val>
                                            <p:strVal val="1+ppt_h/2"/>
                                          </p:val>
                                        </p:tav>
                                      </p:tavLst>
                                    </p:anim>
                                    <p:set>
                                      <p:cBhvr>
                                        <p:cTn id="8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P spid="24" grpId="0" animBg="1"/>
      <p:bldP spid="2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#06</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33</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0246" y="720726"/>
            <a:ext cx="9106811" cy="646331"/>
          </a:xfrm>
          <a:prstGeom prst="rect">
            <a:avLst/>
          </a:prstGeom>
        </p:spPr>
        <p:txBody>
          <a:bodyPr wrap="square">
            <a:spAutoFit/>
          </a:bodyPr>
          <a:lstStyle/>
          <a:p>
            <a:pPr lvl="0" algn="just"/>
            <a:r>
              <a:rPr lang="pt-BR" sz="1800" dirty="0">
                <a:latin typeface="Arial" pitchFamily="34" charset="0"/>
                <a:cs typeface="Arial" pitchFamily="34" charset="0"/>
              </a:rPr>
              <a:t>Simule a situação do problema 5, usando o fato de fazer o pedido quando o estoque tenha menos de 10 peças. Qual o custo neste caso? O que sugere este resultado?</a:t>
            </a:r>
          </a:p>
        </p:txBody>
      </p:sp>
      <p:pic>
        <p:nvPicPr>
          <p:cNvPr id="8" name="Imagem 7"/>
          <p:cNvPicPr/>
          <p:nvPr/>
        </p:nvPicPr>
        <p:blipFill>
          <a:blip r:embed="rId3"/>
          <a:srcRect/>
          <a:stretch>
            <a:fillRect/>
          </a:stretch>
        </p:blipFill>
        <p:spPr bwMode="auto">
          <a:xfrm>
            <a:off x="179512" y="1757008"/>
            <a:ext cx="8424936" cy="3600400"/>
          </a:xfrm>
          <a:prstGeom prst="rect">
            <a:avLst/>
          </a:prstGeom>
          <a:noFill/>
          <a:ln w="9525">
            <a:noFill/>
            <a:miter lim="800000"/>
            <a:headEnd/>
            <a:tailEnd/>
          </a:ln>
        </p:spPr>
      </p:pic>
      <p:sp>
        <p:nvSpPr>
          <p:cNvPr id="9" name="Retângulo 8"/>
          <p:cNvSpPr/>
          <p:nvPr/>
        </p:nvSpPr>
        <p:spPr>
          <a:xfrm>
            <a:off x="20246" y="1308919"/>
            <a:ext cx="1149674" cy="369332"/>
          </a:xfrm>
          <a:prstGeom prst="rect">
            <a:avLst/>
          </a:prstGeom>
        </p:spPr>
        <p:txBody>
          <a:bodyPr wrap="none">
            <a:spAutoFit/>
          </a:bodyPr>
          <a:lstStyle/>
          <a:p>
            <a:r>
              <a:rPr lang="pt-BR" sz="1800" b="1" dirty="0">
                <a:latin typeface="Courier New" pitchFamily="49" charset="0"/>
                <a:cs typeface="Courier New" pitchFamily="49" charset="0"/>
              </a:rPr>
              <a:t>Solução</a:t>
            </a:r>
            <a:endParaRPr lang="pt-BR" sz="1800" dirty="0">
              <a:latin typeface="Courier New" pitchFamily="49" charset="0"/>
              <a:cs typeface="Courier New" pitchFamily="49" charset="0"/>
            </a:endParaRPr>
          </a:p>
        </p:txBody>
      </p:sp>
      <p:sp>
        <p:nvSpPr>
          <p:cNvPr id="10" name="Retângulo 9"/>
          <p:cNvSpPr/>
          <p:nvPr/>
        </p:nvSpPr>
        <p:spPr>
          <a:xfrm>
            <a:off x="179512" y="5622339"/>
            <a:ext cx="8136904" cy="646331"/>
          </a:xfrm>
          <a:prstGeom prst="rect">
            <a:avLst/>
          </a:prstGeom>
        </p:spPr>
        <p:txBody>
          <a:bodyPr wrap="square">
            <a:spAutoFit/>
          </a:bodyPr>
          <a:lstStyle/>
          <a:p>
            <a:pPr algn="just"/>
            <a:r>
              <a:rPr lang="pt-BR" sz="1800" dirty="0">
                <a:solidFill>
                  <a:srgbClr val="C00000"/>
                </a:solidFill>
                <a:latin typeface="Courier New" pitchFamily="49" charset="0"/>
                <a:cs typeface="Courier New" pitchFamily="49" charset="0"/>
              </a:rPr>
              <a:t>O custo será o mesmo. Neste caso não adianta reduzir o pedido quando o estoque for inferior a 10.</a:t>
            </a:r>
          </a:p>
        </p:txBody>
      </p:sp>
    </p:spTree>
    <p:extLst>
      <p:ext uri="{BB962C8B-B14F-4D97-AF65-F5344CB8AC3E}">
        <p14:creationId xmlns:p14="http://schemas.microsoft.com/office/powerpoint/2010/main" val="6636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Exercício Extra</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34</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0" y="732760"/>
            <a:ext cx="9127058" cy="2308324"/>
          </a:xfrm>
          <a:prstGeom prst="rect">
            <a:avLst/>
          </a:prstGeom>
        </p:spPr>
        <p:txBody>
          <a:bodyPr wrap="square">
            <a:spAutoFit/>
          </a:bodyPr>
          <a:lstStyle/>
          <a:p>
            <a:pPr lvl="0"/>
            <a:r>
              <a:rPr lang="pt-BR" sz="1800" dirty="0">
                <a:latin typeface="Arial" pitchFamily="34" charset="0"/>
                <a:cs typeface="Arial" pitchFamily="34" charset="0"/>
              </a:rPr>
              <a:t>Uma empresa de consertos tem três funcionários para o atendimento aos clientes. Quando não é possível o atendimento através dos funcionários, a firma contrata serviços de terceiros a um custo maior. Faça 10 simulações para testar cada uma das hipóteses:</a:t>
            </a:r>
          </a:p>
          <a:p>
            <a:pPr lvl="0"/>
            <a:r>
              <a:rPr lang="pt-BR" sz="1800" dirty="0">
                <a:latin typeface="Arial" pitchFamily="34" charset="0"/>
                <a:cs typeface="Arial" pitchFamily="34" charset="0"/>
              </a:rPr>
              <a:t>A dispensa de um funcionário ( o pior deles, com menor média), diminuirá os custos de operação.</a:t>
            </a:r>
          </a:p>
          <a:p>
            <a:pPr lvl="0"/>
            <a:r>
              <a:rPr lang="pt-BR" sz="1800" dirty="0">
                <a:latin typeface="Arial" pitchFamily="34" charset="0"/>
                <a:cs typeface="Arial" pitchFamily="34" charset="0"/>
              </a:rPr>
              <a:t>A contratação de um funcionário (ajudar o pior deles) diminuirá os custos de operação.</a:t>
            </a:r>
          </a:p>
          <a:p>
            <a:r>
              <a:rPr lang="pt-BR" sz="1800" dirty="0">
                <a:latin typeface="Arial" pitchFamily="34" charset="0"/>
                <a:cs typeface="Arial" pitchFamily="34" charset="0"/>
              </a:rPr>
              <a:t>Dados:</a:t>
            </a:r>
          </a:p>
        </p:txBody>
      </p:sp>
      <p:sp>
        <p:nvSpPr>
          <p:cNvPr id="9" name="Retângulo 8"/>
          <p:cNvSpPr/>
          <p:nvPr/>
        </p:nvSpPr>
        <p:spPr>
          <a:xfrm>
            <a:off x="4067622" y="3152971"/>
            <a:ext cx="5059436" cy="923330"/>
          </a:xfrm>
          <a:prstGeom prst="rect">
            <a:avLst/>
          </a:prstGeom>
        </p:spPr>
        <p:txBody>
          <a:bodyPr wrap="square">
            <a:spAutoFit/>
          </a:bodyPr>
          <a:lstStyle/>
          <a:p>
            <a:r>
              <a:rPr lang="pt-BR" sz="1800" dirty="0">
                <a:latin typeface="Arial" pitchFamily="34" charset="0"/>
                <a:cs typeface="Arial" pitchFamily="34" charset="0"/>
              </a:rPr>
              <a:t>Custo por atendimento:   Funcionário: 10,00  e    Terceiro: 15,00</a:t>
            </a:r>
          </a:p>
          <a:p>
            <a:r>
              <a:rPr lang="pt-BR" sz="1800" dirty="0">
                <a:latin typeface="Arial" pitchFamily="34" charset="0"/>
                <a:cs typeface="Arial" pitchFamily="34" charset="0"/>
              </a:rPr>
              <a:t>Fixo do Funcionário por 10 dias: 50</a:t>
            </a:r>
          </a:p>
        </p:txBody>
      </p:sp>
      <p:sp>
        <p:nvSpPr>
          <p:cNvPr id="10" name="Retângulo 9"/>
          <p:cNvSpPr/>
          <p:nvPr/>
        </p:nvSpPr>
        <p:spPr>
          <a:xfrm>
            <a:off x="4065630" y="4122946"/>
            <a:ext cx="5061427" cy="1754326"/>
          </a:xfrm>
          <a:prstGeom prst="rect">
            <a:avLst/>
          </a:prstGeom>
        </p:spPr>
        <p:txBody>
          <a:bodyPr wrap="square">
            <a:spAutoFit/>
          </a:bodyPr>
          <a:lstStyle/>
          <a:p>
            <a:r>
              <a:rPr lang="pt-BR" sz="1800" dirty="0">
                <a:latin typeface="Arial" pitchFamily="34" charset="0"/>
                <a:cs typeface="Arial" pitchFamily="34" charset="0"/>
              </a:rPr>
              <a:t>Use os números aleatórios:</a:t>
            </a:r>
          </a:p>
          <a:p>
            <a:r>
              <a:rPr lang="pt-BR" sz="1800" dirty="0">
                <a:latin typeface="Arial" pitchFamily="34" charset="0"/>
                <a:cs typeface="Arial" pitchFamily="34" charset="0"/>
              </a:rPr>
              <a:t>Funcionário 1: </a:t>
            </a:r>
            <a:r>
              <a:rPr lang="pt-BR" sz="1600" dirty="0">
                <a:latin typeface="Arial" pitchFamily="34" charset="0"/>
                <a:cs typeface="Arial" pitchFamily="34" charset="0"/>
              </a:rPr>
              <a:t>00, 76, 07, 46, 85, 00, 06, 33, 37, 83</a:t>
            </a:r>
          </a:p>
          <a:p>
            <a:r>
              <a:rPr lang="pt-BR" sz="1800" dirty="0">
                <a:latin typeface="Arial" pitchFamily="34" charset="0"/>
                <a:cs typeface="Arial" pitchFamily="34" charset="0"/>
              </a:rPr>
              <a:t>Funcionário 2: </a:t>
            </a:r>
            <a:r>
              <a:rPr lang="pt-BR" sz="1600" dirty="0">
                <a:latin typeface="Arial" pitchFamily="34" charset="0"/>
                <a:cs typeface="Arial" pitchFamily="34" charset="0"/>
              </a:rPr>
              <a:t>96, 64, 02, 04, 89, 78, 89, 57, 63, 17</a:t>
            </a:r>
          </a:p>
          <a:p>
            <a:r>
              <a:rPr lang="pt-BR" sz="1800" dirty="0">
                <a:latin typeface="Arial" pitchFamily="34" charset="0"/>
                <a:cs typeface="Arial" pitchFamily="34" charset="0"/>
              </a:rPr>
              <a:t>Funcionário 3: </a:t>
            </a:r>
            <a:r>
              <a:rPr lang="pt-BR" sz="1600" dirty="0">
                <a:latin typeface="Arial" pitchFamily="34" charset="0"/>
                <a:cs typeface="Arial" pitchFamily="34" charset="0"/>
              </a:rPr>
              <a:t>83, 50, 68, 78, 44, 82, 23, 19, 47, 99</a:t>
            </a:r>
          </a:p>
          <a:p>
            <a:r>
              <a:rPr lang="pt-BR" sz="1800" dirty="0">
                <a:latin typeface="Arial" pitchFamily="34" charset="0"/>
                <a:cs typeface="Arial" pitchFamily="34" charset="0"/>
              </a:rPr>
              <a:t>Número de chamadas: </a:t>
            </a:r>
            <a:r>
              <a:rPr lang="pt-BR" sz="1600" dirty="0">
                <a:latin typeface="Arial" pitchFamily="34" charset="0"/>
                <a:cs typeface="Arial" pitchFamily="34" charset="0"/>
              </a:rPr>
              <a:t>53, 59, 43, 94, 10, 40, 37, 65, 20, 27.</a:t>
            </a:r>
          </a:p>
        </p:txBody>
      </p:sp>
      <p:sp>
        <p:nvSpPr>
          <p:cNvPr id="1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6"/>
          <p:cNvSpPr>
            <a:spLocks noChangeArrowheads="1"/>
          </p:cNvSpPr>
          <p:nvPr/>
        </p:nvSpPr>
        <p:spPr bwMode="auto">
          <a:xfrm>
            <a:off x="0" y="769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pitchFamily="34" charset="0"/>
              <a:cs typeface="Arial" pitchFamily="34" charset="0"/>
            </a:endParaRPr>
          </a:p>
        </p:txBody>
      </p:sp>
      <p:pic>
        <p:nvPicPr>
          <p:cNvPr id="819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071941"/>
            <a:ext cx="3816424" cy="272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687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Solução Exercício Extra</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35</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626" b="14039"/>
          <a:stretch/>
        </p:blipFill>
        <p:spPr bwMode="auto">
          <a:xfrm>
            <a:off x="168826" y="768403"/>
            <a:ext cx="3914412" cy="182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954" b="15997"/>
          <a:stretch/>
        </p:blipFill>
        <p:spPr bwMode="auto">
          <a:xfrm>
            <a:off x="4427984" y="768403"/>
            <a:ext cx="4536504" cy="165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0656" b="13927"/>
          <a:stretch/>
        </p:blipFill>
        <p:spPr bwMode="auto">
          <a:xfrm>
            <a:off x="168826" y="3455969"/>
            <a:ext cx="4417423" cy="16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4035" b="9926"/>
          <a:stretch/>
        </p:blipFill>
        <p:spPr bwMode="auto">
          <a:xfrm>
            <a:off x="4716016" y="3455969"/>
            <a:ext cx="4137550" cy="172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687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Solução do Exercício Extra</a:t>
            </a:r>
          </a:p>
        </p:txBody>
      </p:sp>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36</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p:nvPr/>
        </p:nvPicPr>
        <p:blipFill>
          <a:blip r:embed="rId3"/>
          <a:srcRect/>
          <a:stretch>
            <a:fillRect/>
          </a:stretch>
        </p:blipFill>
        <p:spPr bwMode="auto">
          <a:xfrm>
            <a:off x="251520" y="980728"/>
            <a:ext cx="8496944" cy="3744416"/>
          </a:xfrm>
          <a:prstGeom prst="rect">
            <a:avLst/>
          </a:prstGeom>
          <a:noFill/>
          <a:ln w="9525">
            <a:noFill/>
            <a:miter lim="800000"/>
            <a:headEnd/>
            <a:tailEnd/>
          </a:ln>
        </p:spPr>
      </p:pic>
      <p:sp>
        <p:nvSpPr>
          <p:cNvPr id="2" name="Retângulo 1"/>
          <p:cNvSpPr/>
          <p:nvPr/>
        </p:nvSpPr>
        <p:spPr>
          <a:xfrm>
            <a:off x="1716998" y="1772816"/>
            <a:ext cx="7031466" cy="2952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716998" y="2060848"/>
            <a:ext cx="7031466" cy="26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1716998" y="2276872"/>
            <a:ext cx="703146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1716998" y="2636912"/>
            <a:ext cx="7031466"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1716998" y="2852936"/>
            <a:ext cx="703146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716998" y="3140968"/>
            <a:ext cx="703146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1716998" y="3392996"/>
            <a:ext cx="7031466" cy="133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1716998" y="3681028"/>
            <a:ext cx="7031466" cy="1044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1716998" y="3933056"/>
            <a:ext cx="703146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1716998" y="4203086"/>
            <a:ext cx="7031466" cy="52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1716998" y="4464115"/>
            <a:ext cx="7031466" cy="261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626" b="14039"/>
          <a:stretch/>
        </p:blipFill>
        <p:spPr bwMode="auto">
          <a:xfrm>
            <a:off x="35496" y="5506920"/>
            <a:ext cx="2026910" cy="94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9954" b="15997"/>
          <a:stretch/>
        </p:blipFill>
        <p:spPr bwMode="auto">
          <a:xfrm>
            <a:off x="2071193" y="5542382"/>
            <a:ext cx="2500807" cy="91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0656" b="13927"/>
          <a:stretch/>
        </p:blipFill>
        <p:spPr bwMode="auto">
          <a:xfrm>
            <a:off x="4463591" y="5589240"/>
            <a:ext cx="2700697" cy="101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4035" b="9926"/>
          <a:stretch/>
        </p:blipFill>
        <p:spPr bwMode="auto">
          <a:xfrm>
            <a:off x="6732240" y="4799252"/>
            <a:ext cx="2244812" cy="93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68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5"/>
                                        </p:tgtEl>
                                        <p:attrNameLst>
                                          <p:attrName>ppt_x</p:attrName>
                                        </p:attrNameLst>
                                      </p:cBhvr>
                                      <p:tavLst>
                                        <p:tav tm="0">
                                          <p:val>
                                            <p:strVal val="ppt_x"/>
                                          </p:val>
                                        </p:tav>
                                        <p:tav tm="100000">
                                          <p:val>
                                            <p:strVal val="ppt_x"/>
                                          </p:val>
                                        </p:tav>
                                      </p:tavLst>
                                    </p:anim>
                                    <p:anim calcmode="lin" valueType="num">
                                      <p:cBhvr additive="base">
                                        <p:cTn id="49" dur="500"/>
                                        <p:tgtEl>
                                          <p:spTgt spid="15"/>
                                        </p:tgtEl>
                                        <p:attrNameLst>
                                          <p:attrName>ppt_y</p:attrName>
                                        </p:attrNameLst>
                                      </p:cBhvr>
                                      <p:tavLst>
                                        <p:tav tm="0">
                                          <p:val>
                                            <p:strVal val="ppt_y"/>
                                          </p:val>
                                        </p:tav>
                                        <p:tav tm="100000">
                                          <p:val>
                                            <p:strVal val="1+ppt_h/2"/>
                                          </p:val>
                                        </p:tav>
                                      </p:tavLst>
                                    </p:anim>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6"/>
                                        </p:tgtEl>
                                        <p:attrNameLst>
                                          <p:attrName>ppt_x</p:attrName>
                                        </p:attrNameLst>
                                      </p:cBhvr>
                                      <p:tavLst>
                                        <p:tav tm="0">
                                          <p:val>
                                            <p:strVal val="ppt_x"/>
                                          </p:val>
                                        </p:tav>
                                        <p:tav tm="100000">
                                          <p:val>
                                            <p:strVal val="ppt_x"/>
                                          </p:val>
                                        </p:tav>
                                      </p:tavLst>
                                    </p:anim>
                                    <p:anim calcmode="lin" valueType="num">
                                      <p:cBhvr additive="base">
                                        <p:cTn id="55" dur="500"/>
                                        <p:tgtEl>
                                          <p:spTgt spid="16"/>
                                        </p:tgtEl>
                                        <p:attrNameLst>
                                          <p:attrName>ppt_y</p:attrName>
                                        </p:attrNameLst>
                                      </p:cBhvr>
                                      <p:tavLst>
                                        <p:tav tm="0">
                                          <p:val>
                                            <p:strVal val="ppt_y"/>
                                          </p:val>
                                        </p:tav>
                                        <p:tav tm="100000">
                                          <p:val>
                                            <p:strVal val="1+ppt_h/2"/>
                                          </p:val>
                                        </p:tav>
                                      </p:tavLst>
                                    </p:anim>
                                    <p:set>
                                      <p:cBhvr>
                                        <p:cTn id="56" dur="1" fill="hold">
                                          <p:stCondLst>
                                            <p:cond delay="499"/>
                                          </p:stCondLst>
                                        </p:cTn>
                                        <p:tgtEl>
                                          <p:spTgt spid="1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7"/>
                                        </p:tgtEl>
                                        <p:attrNameLst>
                                          <p:attrName>ppt_x</p:attrName>
                                        </p:attrNameLst>
                                      </p:cBhvr>
                                      <p:tavLst>
                                        <p:tav tm="0">
                                          <p:val>
                                            <p:strVal val="ppt_x"/>
                                          </p:val>
                                        </p:tav>
                                        <p:tav tm="100000">
                                          <p:val>
                                            <p:strVal val="ppt_x"/>
                                          </p:val>
                                        </p:tav>
                                      </p:tavLst>
                                    </p:anim>
                                    <p:anim calcmode="lin" valueType="num">
                                      <p:cBhvr additive="base">
                                        <p:cTn id="61" dur="500"/>
                                        <p:tgtEl>
                                          <p:spTgt spid="17"/>
                                        </p:tgtEl>
                                        <p:attrNameLst>
                                          <p:attrName>ppt_y</p:attrName>
                                        </p:attrNameLst>
                                      </p:cBhvr>
                                      <p:tavLst>
                                        <p:tav tm="0">
                                          <p:val>
                                            <p:strVal val="ppt_y"/>
                                          </p:val>
                                        </p:tav>
                                        <p:tav tm="100000">
                                          <p:val>
                                            <p:strVal val="1+ppt_h/2"/>
                                          </p:val>
                                        </p:tav>
                                      </p:tavLst>
                                    </p:anim>
                                    <p:set>
                                      <p:cBhvr>
                                        <p:cTn id="62" dur="1" fill="hold">
                                          <p:stCondLst>
                                            <p:cond delay="499"/>
                                          </p:stCondLst>
                                        </p:cTn>
                                        <p:tgtEl>
                                          <p:spTgt spid="1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18"/>
                                        </p:tgtEl>
                                        <p:attrNameLst>
                                          <p:attrName>ppt_x</p:attrName>
                                        </p:attrNameLst>
                                      </p:cBhvr>
                                      <p:tavLst>
                                        <p:tav tm="0">
                                          <p:val>
                                            <p:strVal val="ppt_x"/>
                                          </p:val>
                                        </p:tav>
                                        <p:tav tm="100000">
                                          <p:val>
                                            <p:strVal val="ppt_x"/>
                                          </p:val>
                                        </p:tav>
                                      </p:tavLst>
                                    </p:anim>
                                    <p:anim calcmode="lin" valueType="num">
                                      <p:cBhvr additive="base">
                                        <p:cTn id="67" dur="500"/>
                                        <p:tgtEl>
                                          <p:spTgt spid="18"/>
                                        </p:tgtEl>
                                        <p:attrNameLst>
                                          <p:attrName>ppt_y</p:attrName>
                                        </p:attrNameLst>
                                      </p:cBhvr>
                                      <p:tavLst>
                                        <p:tav tm="0">
                                          <p:val>
                                            <p:strVal val="ppt_y"/>
                                          </p:val>
                                        </p:tav>
                                        <p:tav tm="100000">
                                          <p:val>
                                            <p:strVal val="1+ppt_h/2"/>
                                          </p:val>
                                        </p:tav>
                                      </p:tavLst>
                                    </p:anim>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37</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Solução Exercício Extra</a:t>
            </a:r>
          </a:p>
        </p:txBody>
      </p:sp>
      <p:pic>
        <p:nvPicPr>
          <p:cNvPr id="9" name="Imagem 8"/>
          <p:cNvPicPr/>
          <p:nvPr/>
        </p:nvPicPr>
        <p:blipFill>
          <a:blip r:embed="rId3"/>
          <a:srcRect/>
          <a:stretch>
            <a:fillRect/>
          </a:stretch>
        </p:blipFill>
        <p:spPr bwMode="auto">
          <a:xfrm>
            <a:off x="260613" y="1376607"/>
            <a:ext cx="7090544" cy="3566889"/>
          </a:xfrm>
          <a:prstGeom prst="rect">
            <a:avLst/>
          </a:prstGeom>
          <a:noFill/>
          <a:ln w="9525">
            <a:noFill/>
            <a:miter lim="800000"/>
            <a:headEnd/>
            <a:tailEnd/>
          </a:ln>
        </p:spPr>
      </p:pic>
      <p:sp>
        <p:nvSpPr>
          <p:cNvPr id="2" name="Retângulo 1"/>
          <p:cNvSpPr/>
          <p:nvPr/>
        </p:nvSpPr>
        <p:spPr>
          <a:xfrm>
            <a:off x="179512" y="715321"/>
            <a:ext cx="8097866" cy="646331"/>
          </a:xfrm>
          <a:prstGeom prst="rect">
            <a:avLst/>
          </a:prstGeom>
        </p:spPr>
        <p:txBody>
          <a:bodyPr wrap="square">
            <a:spAutoFit/>
          </a:bodyPr>
          <a:lstStyle/>
          <a:p>
            <a:r>
              <a:rPr lang="pt-BR" sz="1800" dirty="0">
                <a:latin typeface="Courier New" pitchFamily="49" charset="0"/>
                <a:cs typeface="Courier New" pitchFamily="49" charset="0"/>
              </a:rPr>
              <a:t>Na verdade, a necessidade do pior deles (aquele com menor média de atendimentos), sem o terceiro é: </a:t>
            </a:r>
          </a:p>
        </p:txBody>
      </p:sp>
      <p:sp>
        <p:nvSpPr>
          <p:cNvPr id="10" name="Retângulo 9"/>
          <p:cNvSpPr/>
          <p:nvPr/>
        </p:nvSpPr>
        <p:spPr>
          <a:xfrm>
            <a:off x="35884" y="4965348"/>
            <a:ext cx="8640572" cy="1569660"/>
          </a:xfrm>
          <a:prstGeom prst="rect">
            <a:avLst/>
          </a:prstGeom>
        </p:spPr>
        <p:txBody>
          <a:bodyPr wrap="square">
            <a:spAutoFit/>
          </a:bodyPr>
          <a:lstStyle/>
          <a:p>
            <a:r>
              <a:rPr lang="pt-BR" sz="1600" dirty="0">
                <a:latin typeface="Courier New" pitchFamily="49" charset="0"/>
                <a:cs typeface="Courier New" pitchFamily="49" charset="0"/>
              </a:rPr>
              <a:t>Para atender 65 clientes e o seu custo seria 650 + 50 (fixo) = 700,00</a:t>
            </a:r>
          </a:p>
          <a:p>
            <a:pPr lvl="0"/>
            <a:r>
              <a:rPr lang="pt-BR" sz="1600" dirty="0">
                <a:latin typeface="Courier New" pitchFamily="49" charset="0"/>
                <a:cs typeface="Courier New" pitchFamily="49" charset="0"/>
              </a:rPr>
              <a:t>a. Transferindo esses 65 atendimentos para os terceiros, o custo com terceiros aumentará em 975. Ficará, então, mais caro dispensar o pior deles e transferir o atendimento para terceiros. Logo, a afirmação “A dispensa de um funcionário (o pior deles, com menor média), diminuirá os custos da operação” </a:t>
            </a:r>
            <a:r>
              <a:rPr lang="pt-BR" sz="1600" b="1" dirty="0">
                <a:latin typeface="Courier New" pitchFamily="49" charset="0"/>
                <a:cs typeface="Courier New" pitchFamily="49" charset="0"/>
              </a:rPr>
              <a:t>é falsa</a:t>
            </a:r>
            <a:r>
              <a:rPr lang="pt-BR" sz="1600" dirty="0">
                <a:latin typeface="Courier New" pitchFamily="49" charset="0"/>
                <a:cs typeface="Courier New" pitchFamily="49" charset="0"/>
              </a:rPr>
              <a:t>.</a:t>
            </a:r>
          </a:p>
        </p:txBody>
      </p:sp>
    </p:spTree>
    <p:extLst>
      <p:ext uri="{BB962C8B-B14F-4D97-AF65-F5344CB8AC3E}">
        <p14:creationId xmlns:p14="http://schemas.microsoft.com/office/powerpoint/2010/main" val="663687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5"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6"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38</a:t>
            </a:fld>
            <a:endParaRPr lang="en-US" dirty="0"/>
          </a:p>
        </p:txBody>
      </p:sp>
      <p:pic>
        <p:nvPicPr>
          <p:cNvPr id="7"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6"/>
          <p:cNvSpPr txBox="1">
            <a:spLocks/>
          </p:cNvSpPr>
          <p:nvPr/>
        </p:nvSpPr>
        <p:spPr bwMode="auto">
          <a:xfrm>
            <a:off x="1716998" y="0"/>
            <a:ext cx="741006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pt-BR" dirty="0"/>
              <a:t>Solução Exercício Extra</a:t>
            </a:r>
          </a:p>
        </p:txBody>
      </p:sp>
      <p:sp>
        <p:nvSpPr>
          <p:cNvPr id="2" name="Retângulo 1"/>
          <p:cNvSpPr/>
          <p:nvPr/>
        </p:nvSpPr>
        <p:spPr>
          <a:xfrm>
            <a:off x="0" y="692695"/>
            <a:ext cx="8964488" cy="1077218"/>
          </a:xfrm>
          <a:prstGeom prst="rect">
            <a:avLst/>
          </a:prstGeom>
        </p:spPr>
        <p:txBody>
          <a:bodyPr wrap="square">
            <a:spAutoFit/>
          </a:bodyPr>
          <a:lstStyle/>
          <a:p>
            <a:pPr lvl="0" algn="just"/>
            <a:r>
              <a:rPr lang="pt-BR" sz="1600" dirty="0">
                <a:latin typeface="Courier New" pitchFamily="49" charset="0"/>
                <a:cs typeface="Courier New" pitchFamily="49" charset="0"/>
              </a:rPr>
              <a:t>b. A afirmação “A contratação de um funcionário (ajudar o pior deles) diminuirá os custos de operação” </a:t>
            </a:r>
            <a:r>
              <a:rPr lang="pt-BR" sz="1600" b="1" dirty="0">
                <a:latin typeface="Courier New" pitchFamily="49" charset="0"/>
                <a:cs typeface="Courier New" pitchFamily="49" charset="0"/>
              </a:rPr>
              <a:t>é verdadeira</a:t>
            </a:r>
            <a:r>
              <a:rPr lang="pt-BR" sz="1600" dirty="0">
                <a:latin typeface="Courier New" pitchFamily="49" charset="0"/>
                <a:cs typeface="Courier New" pitchFamily="49" charset="0"/>
              </a:rPr>
              <a:t>, pois este novo funcionário (nº 4) custará 50 (fixo) + 16 x 10,00 = 210,00, que é menor que R$ 240,00 gastos com terceiros como mostra o quadro: </a:t>
            </a:r>
          </a:p>
        </p:txBody>
      </p:sp>
      <p:pic>
        <p:nvPicPr>
          <p:cNvPr id="9" name="Imagem 8"/>
          <p:cNvPicPr/>
          <p:nvPr/>
        </p:nvPicPr>
        <p:blipFill>
          <a:blip r:embed="rId3"/>
          <a:srcRect/>
          <a:stretch>
            <a:fillRect/>
          </a:stretch>
        </p:blipFill>
        <p:spPr bwMode="auto">
          <a:xfrm>
            <a:off x="179512" y="2060848"/>
            <a:ext cx="8784976" cy="3528392"/>
          </a:xfrm>
          <a:prstGeom prst="rect">
            <a:avLst/>
          </a:prstGeom>
          <a:noFill/>
          <a:ln w="9525">
            <a:noFill/>
            <a:miter lim="800000"/>
            <a:headEnd/>
            <a:tailEnd/>
          </a:ln>
        </p:spPr>
      </p:pic>
    </p:spTree>
    <p:extLst>
      <p:ext uri="{BB962C8B-B14F-4D97-AF65-F5344CB8AC3E}">
        <p14:creationId xmlns:p14="http://schemas.microsoft.com/office/powerpoint/2010/main" val="663687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sz="2800" b="1" dirty="0"/>
              <a:t>SIMULAÇÃO no EXCEL</a:t>
            </a:r>
            <a:br>
              <a:rPr lang="pt-BR" sz="2800" dirty="0"/>
            </a:br>
            <a:r>
              <a:rPr lang="pt-BR" sz="2400" b="1" dirty="0"/>
              <a:t>Geração de Eventos Aleatórios</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39</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214313" y="804937"/>
            <a:ext cx="87153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sz="1400" dirty="0"/>
              <a:t>Consideremos uma empresa de varejo, do ramo farmacêutico, que deseja </a:t>
            </a:r>
            <a:r>
              <a:rPr lang="pt-BR" sz="1400" i="1" u="sng" dirty="0"/>
              <a:t>simular</a:t>
            </a:r>
            <a:r>
              <a:rPr lang="pt-BR" sz="1400" dirty="0"/>
              <a:t> sua demanda diária de determinado item do estoque: </a:t>
            </a:r>
            <a:r>
              <a:rPr lang="pt-BR" sz="1400" i="1" dirty="0"/>
              <a:t>vitamina C</a:t>
            </a:r>
            <a:r>
              <a:rPr lang="pt-BR" sz="1400" dirty="0"/>
              <a:t>.</a:t>
            </a:r>
          </a:p>
          <a:p>
            <a:pPr algn="just" eaLnBrk="1" hangingPunct="1">
              <a:spcAft>
                <a:spcPts val="600"/>
              </a:spcAft>
            </a:pPr>
            <a:r>
              <a:rPr lang="pt-BR" sz="1400" dirty="0"/>
              <a:t>Para tanto, é preciso, inicialmente, que se identifiquem as probabilidades das demandas diárias, o que pode ser feito através do exame dos dados históricos das vendas do produto.</a:t>
            </a:r>
          </a:p>
          <a:p>
            <a:pPr algn="ctr" eaLnBrk="1" hangingPunct="1">
              <a:spcAft>
                <a:spcPts val="600"/>
              </a:spcAft>
            </a:pPr>
            <a:r>
              <a:rPr lang="pt-BR" sz="1400" b="1" dirty="0"/>
              <a:t>EXPERIMENTAÇÃO</a:t>
            </a:r>
          </a:p>
          <a:p>
            <a:pPr algn="just" eaLnBrk="1" hangingPunct="1">
              <a:spcAft>
                <a:spcPts val="600"/>
              </a:spcAft>
            </a:pPr>
            <a:r>
              <a:rPr lang="pt-BR" sz="1400" dirty="0"/>
              <a:t>Primeiro, consideremos que o relatório das vendas nos últimos 100 dias tenha apontado o seguinte comportamento para a demanda diária de frascos de vitamina C, conforme a Tabela 01.</a:t>
            </a:r>
          </a:p>
        </p:txBody>
      </p:sp>
      <p:sp>
        <p:nvSpPr>
          <p:cNvPr id="13" name="CaixaDeTexto 12"/>
          <p:cNvSpPr txBox="1">
            <a:spLocks noChangeArrowheads="1"/>
          </p:cNvSpPr>
          <p:nvPr/>
        </p:nvSpPr>
        <p:spPr bwMode="auto">
          <a:xfrm>
            <a:off x="4788024" y="2892722"/>
            <a:ext cx="3456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Tabela 01 – </a:t>
            </a:r>
            <a:r>
              <a:rPr lang="pt-BR" sz="1400" i="1" dirty="0"/>
              <a:t>Distribuição em nº de dias da demanda diária de frascos de vitamina C.</a:t>
            </a:r>
            <a:endParaRPr lang="pt-BR" dirty="0"/>
          </a:p>
        </p:txBody>
      </p:sp>
      <p:sp>
        <p:nvSpPr>
          <p:cNvPr id="14" name="CaixaDeTexto 13"/>
          <p:cNvSpPr txBox="1">
            <a:spLocks noChangeArrowheads="1"/>
          </p:cNvSpPr>
          <p:nvPr/>
        </p:nvSpPr>
        <p:spPr bwMode="auto">
          <a:xfrm>
            <a:off x="142875" y="3861048"/>
            <a:ext cx="8786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Com base nesses dados, podemos construir a distribuição de frequências relativas apresentada na Tabela 02, dividindo a frequência de cada observação pelo número total de observações.</a:t>
            </a:r>
          </a:p>
        </p:txBody>
      </p:sp>
      <p:sp>
        <p:nvSpPr>
          <p:cNvPr id="16" name="CaixaDeTexto 15"/>
          <p:cNvSpPr txBox="1">
            <a:spLocks noChangeArrowheads="1"/>
          </p:cNvSpPr>
          <p:nvPr/>
        </p:nvSpPr>
        <p:spPr bwMode="auto">
          <a:xfrm>
            <a:off x="4932040" y="4849341"/>
            <a:ext cx="3243314"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Tabela 02 – </a:t>
            </a:r>
            <a:r>
              <a:rPr lang="pt-BR" sz="1400" i="1" dirty="0"/>
              <a:t>Probabilidades das demandas diárias de vitamina C.</a:t>
            </a:r>
            <a:endParaRPr lang="pt-BR" sz="1400" dirty="0"/>
          </a:p>
        </p:txBody>
      </p:sp>
      <p:sp>
        <p:nvSpPr>
          <p:cNvPr id="17" name="CaixaDeTexto 16"/>
          <p:cNvSpPr txBox="1">
            <a:spLocks noChangeArrowheads="1"/>
          </p:cNvSpPr>
          <p:nvPr/>
        </p:nvSpPr>
        <p:spPr bwMode="auto">
          <a:xfrm>
            <a:off x="35496" y="5805264"/>
            <a:ext cx="850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2000" b="1" dirty="0"/>
              <a:t>Como é possível </a:t>
            </a:r>
            <a:r>
              <a:rPr lang="pt-BR" sz="2000" b="1" u="sng" dirty="0">
                <a:solidFill>
                  <a:srgbClr val="FF0000"/>
                </a:solidFill>
              </a:rPr>
              <a:t>simular</a:t>
            </a:r>
            <a:r>
              <a:rPr lang="pt-BR" sz="2000" b="1" dirty="0"/>
              <a:t> a ocorrência da demanda de vitamina C, obedecendo às </a:t>
            </a:r>
            <a:r>
              <a:rPr lang="pt-BR" sz="2000" b="1" i="1" dirty="0"/>
              <a:t>probabilidades </a:t>
            </a:r>
            <a:r>
              <a:rPr lang="pt-BR" sz="2000" b="1" dirty="0"/>
              <a:t>apresentadas na Tabela 02?</a:t>
            </a:r>
            <a:endParaRPr lang="pt-BR" sz="2000" dirty="0"/>
          </a:p>
        </p:txBody>
      </p:sp>
      <p:sp>
        <p:nvSpPr>
          <p:cNvPr id="2" name="Seta para a esquerda 1"/>
          <p:cNvSpPr/>
          <p:nvPr/>
        </p:nvSpPr>
        <p:spPr>
          <a:xfrm>
            <a:off x="3995936" y="3082651"/>
            <a:ext cx="358327" cy="144016"/>
          </a:xfrm>
          <a:prstGeom prst="leftArrow">
            <a:avLst/>
          </a:prstGeom>
          <a:solidFill>
            <a:srgbClr val="FFC0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esquerda 17"/>
          <p:cNvSpPr/>
          <p:nvPr/>
        </p:nvSpPr>
        <p:spPr>
          <a:xfrm>
            <a:off x="3923928" y="5104655"/>
            <a:ext cx="358327" cy="144016"/>
          </a:xfrm>
          <a:prstGeom prst="leftArrow">
            <a:avLst/>
          </a:prstGeom>
          <a:solidFill>
            <a:srgbClr val="FFC0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 name="Tabela 2"/>
          <p:cNvGraphicFramePr>
            <a:graphicFrameLocks noGrp="1"/>
          </p:cNvGraphicFramePr>
          <p:nvPr>
            <p:extLst>
              <p:ext uri="{D42A27DB-BD31-4B8C-83A1-F6EECF244321}">
                <p14:modId xmlns:p14="http://schemas.microsoft.com/office/powerpoint/2010/main" val="2511564597"/>
              </p:ext>
            </p:extLst>
          </p:nvPr>
        </p:nvGraphicFramePr>
        <p:xfrm>
          <a:off x="877326" y="2754243"/>
          <a:ext cx="2470538" cy="1106805"/>
        </p:xfrm>
        <a:graphic>
          <a:graphicData uri="http://schemas.openxmlformats.org/drawingml/2006/table">
            <a:tbl>
              <a:tblPr>
                <a:tableStyleId>{5C22544A-7EE6-4342-B048-85BDC9FD1C3A}</a:tableStyleId>
              </a:tblPr>
              <a:tblGrid>
                <a:gridCol w="139041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342900">
                <a:tc>
                  <a:txBody>
                    <a:bodyPr/>
                    <a:lstStyle/>
                    <a:p>
                      <a:pPr algn="ctr" fontAlgn="b"/>
                      <a:r>
                        <a:rPr lang="pt-BR" sz="1100" u="none" strike="noStrike" dirty="0">
                          <a:effectLst/>
                        </a:rPr>
                        <a:t>Demanda diária (Número de frascos)</a:t>
                      </a:r>
                      <a:endParaRPr lang="pt-BR" sz="1100" b="1" i="0" u="none" strike="noStrike" dirty="0">
                        <a:solidFill>
                          <a:srgbClr val="000000"/>
                        </a:solidFill>
                        <a:effectLst/>
                        <a:latin typeface="Calibri"/>
                      </a:endParaRPr>
                    </a:p>
                  </a:txBody>
                  <a:tcPr marL="9525" marR="9525" marT="9525" marB="0" anchor="b"/>
                </a:tc>
                <a:tc>
                  <a:txBody>
                    <a:bodyPr/>
                    <a:lstStyle/>
                    <a:p>
                      <a:pPr algn="ctr" fontAlgn="ctr"/>
                      <a:r>
                        <a:rPr lang="pt-BR" sz="1100" u="none" strike="noStrike">
                          <a:effectLst/>
                        </a:rPr>
                        <a:t>Nº de dias</a:t>
                      </a:r>
                      <a:endParaRPr lang="pt-B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b"/>
                      <a:r>
                        <a:rPr lang="pt-BR" sz="1100" u="none" strike="noStrike">
                          <a:effectLst/>
                        </a:rPr>
                        <a:t>10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30</a:t>
                      </a:r>
                      <a:endParaRPr lang="pt-B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pt-BR" sz="1100" u="none" strike="noStrike">
                          <a:effectLst/>
                        </a:rPr>
                        <a:t>11</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30</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pt-BR" sz="1100" u="none" strike="noStrike">
                          <a:effectLst/>
                        </a:rPr>
                        <a:t>12</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40</a:t>
                      </a:r>
                      <a:endParaRPr lang="pt-B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pt-BR" sz="1100" u="none" strike="noStrike">
                          <a:effectLst/>
                        </a:rPr>
                        <a:t>Total</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100</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478929639"/>
              </p:ext>
            </p:extLst>
          </p:nvPr>
        </p:nvGraphicFramePr>
        <p:xfrm>
          <a:off x="858499" y="4439195"/>
          <a:ext cx="2247900" cy="1106805"/>
        </p:xfrm>
        <a:graphic>
          <a:graphicData uri="http://schemas.openxmlformats.org/drawingml/2006/table">
            <a:tbl>
              <a:tblPr>
                <a:tableStyleId>{5C22544A-7EE6-4342-B048-85BDC9FD1C3A}</a:tableStyleId>
              </a:tblPr>
              <a:tblGrid>
                <a:gridCol w="1306255">
                  <a:extLst>
                    <a:ext uri="{9D8B030D-6E8A-4147-A177-3AD203B41FA5}">
                      <a16:colId xmlns:a16="http://schemas.microsoft.com/office/drawing/2014/main" val="20000"/>
                    </a:ext>
                  </a:extLst>
                </a:gridCol>
                <a:gridCol w="941645">
                  <a:extLst>
                    <a:ext uri="{9D8B030D-6E8A-4147-A177-3AD203B41FA5}">
                      <a16:colId xmlns:a16="http://schemas.microsoft.com/office/drawing/2014/main" val="20001"/>
                    </a:ext>
                  </a:extLst>
                </a:gridCol>
              </a:tblGrid>
              <a:tr h="342900">
                <a:tc>
                  <a:txBody>
                    <a:bodyPr/>
                    <a:lstStyle/>
                    <a:p>
                      <a:pPr algn="ctr" fontAlgn="b"/>
                      <a:r>
                        <a:rPr lang="pt-BR" sz="1100" u="none" strike="noStrike" dirty="0">
                          <a:effectLst/>
                        </a:rPr>
                        <a:t>Demanda diária (Número de frascos)</a:t>
                      </a:r>
                      <a:endParaRPr lang="pt-BR" sz="1100" b="1" i="0" u="none" strike="noStrike" dirty="0">
                        <a:solidFill>
                          <a:srgbClr val="000000"/>
                        </a:solidFill>
                        <a:effectLst/>
                        <a:latin typeface="Calibri"/>
                      </a:endParaRPr>
                    </a:p>
                  </a:txBody>
                  <a:tcPr marL="9525" marR="9525" marT="9525" marB="0" anchor="b"/>
                </a:tc>
                <a:tc>
                  <a:txBody>
                    <a:bodyPr/>
                    <a:lstStyle/>
                    <a:p>
                      <a:pPr algn="ctr" fontAlgn="ctr"/>
                      <a:r>
                        <a:rPr lang="pt-BR" sz="1100" u="none" strike="noStrike">
                          <a:effectLst/>
                        </a:rPr>
                        <a:t>Probabilidade</a:t>
                      </a:r>
                      <a:endParaRPr lang="pt-B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b"/>
                      <a:r>
                        <a:rPr lang="pt-BR" sz="1100" u="none" strike="noStrike">
                          <a:effectLst/>
                        </a:rPr>
                        <a:t>10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0,3</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pt-BR" sz="1100" u="none" strike="noStrike">
                          <a:effectLst/>
                        </a:rPr>
                        <a:t>11</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0,3</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pt-BR" sz="1100" u="none" strike="noStrike">
                          <a:effectLst/>
                        </a:rPr>
                        <a:t>12</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1,4</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r" fontAlgn="b"/>
                      <a:r>
                        <a:rPr lang="pt-BR" sz="1100" u="none" strike="noStrike">
                          <a:effectLst/>
                        </a:rPr>
                        <a:t>Total</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1</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001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a:spLocks noChangeArrowheads="1"/>
          </p:cNvSpPr>
          <p:nvPr/>
        </p:nvSpPr>
        <p:spPr bwMode="auto">
          <a:xfrm>
            <a:off x="88552" y="836712"/>
            <a:ext cx="9055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a:spcBef>
                <a:spcPts val="0"/>
              </a:spcBef>
              <a:spcAft>
                <a:spcPts val="1800"/>
              </a:spcAft>
              <a:buClr>
                <a:srgbClr val="CC3300"/>
              </a:buClr>
              <a:buFont typeface="Monotype Sorts" pitchFamily="2" charset="2"/>
              <a:buNone/>
              <a:defRPr/>
            </a:pPr>
            <a:r>
              <a:rPr lang="en-US" kern="0" dirty="0"/>
              <a:t>Segundo o </a:t>
            </a:r>
            <a:r>
              <a:rPr lang="en-US" kern="0" dirty="0" err="1"/>
              <a:t>dicionário</a:t>
            </a:r>
            <a:r>
              <a:rPr lang="en-US" kern="0" dirty="0"/>
              <a:t> do </a:t>
            </a:r>
            <a:r>
              <a:rPr lang="en-US" kern="0" dirty="0" err="1"/>
              <a:t>Aurélio</a:t>
            </a:r>
            <a:r>
              <a:rPr lang="en-US" kern="0" dirty="0"/>
              <a:t>, </a:t>
            </a:r>
            <a:r>
              <a:rPr lang="en-US" b="1" kern="0" dirty="0" err="1"/>
              <a:t>simular</a:t>
            </a:r>
            <a:r>
              <a:rPr lang="en-US" kern="0" dirty="0"/>
              <a:t> é: </a:t>
            </a:r>
          </a:p>
        </p:txBody>
      </p:sp>
      <p:sp>
        <p:nvSpPr>
          <p:cNvPr id="7" name="Título 6"/>
          <p:cNvSpPr>
            <a:spLocks noGrp="1"/>
          </p:cNvSpPr>
          <p:nvPr>
            <p:ph type="title"/>
          </p:nvPr>
        </p:nvSpPr>
        <p:spPr>
          <a:xfrm>
            <a:off x="1716998" y="0"/>
            <a:ext cx="7410060" cy="692695"/>
          </a:xfrm>
        </p:spPr>
        <p:txBody>
          <a:bodyPr/>
          <a:lstStyle/>
          <a:p>
            <a:r>
              <a:rPr lang="pt-BR" dirty="0"/>
              <a:t>O QUE É SIMULAR?</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403648" y="1484784"/>
            <a:ext cx="5587032" cy="1508105"/>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990600" lvl="8" indent="-990600">
              <a:spcBef>
                <a:spcPts val="0"/>
              </a:spcBef>
              <a:spcAft>
                <a:spcPts val="1200"/>
              </a:spcAft>
              <a:buClr>
                <a:srgbClr val="CC3300"/>
              </a:buClr>
              <a:buFont typeface="Wingdings" panose="05000000000000000000" pitchFamily="2" charset="2"/>
              <a:buChar char="Ø"/>
              <a:defRPr/>
            </a:pPr>
            <a:r>
              <a:rPr lang="en-US" b="1" kern="0" dirty="0" err="1"/>
              <a:t>Fingir</a:t>
            </a:r>
            <a:endParaRPr lang="en-US" b="1" kern="0" dirty="0"/>
          </a:p>
          <a:p>
            <a:pPr marL="990600" lvl="1" indent="-990600">
              <a:spcBef>
                <a:spcPts val="0"/>
              </a:spcBef>
              <a:spcAft>
                <a:spcPts val="1200"/>
              </a:spcAft>
              <a:buClr>
                <a:srgbClr val="CC3300"/>
              </a:buClr>
              <a:buFont typeface="Wingdings" panose="05000000000000000000" pitchFamily="2" charset="2"/>
              <a:buChar char="Ø"/>
              <a:defRPr/>
            </a:pPr>
            <a:r>
              <a:rPr lang="en-US" b="1" kern="0" dirty="0" err="1"/>
              <a:t>Representar</a:t>
            </a:r>
            <a:r>
              <a:rPr lang="en-US" b="1" kern="0" dirty="0"/>
              <a:t> com </a:t>
            </a:r>
            <a:r>
              <a:rPr lang="en-US" b="1" kern="0" dirty="0" err="1"/>
              <a:t>semelhança</a:t>
            </a:r>
            <a:endParaRPr lang="en-US" b="1" kern="0" dirty="0"/>
          </a:p>
          <a:p>
            <a:pPr marL="990600" lvl="1" indent="-990600">
              <a:spcBef>
                <a:spcPts val="0"/>
              </a:spcBef>
              <a:spcAft>
                <a:spcPts val="1200"/>
              </a:spcAft>
              <a:buClr>
                <a:srgbClr val="CC3300"/>
              </a:buClr>
              <a:buFont typeface="Wingdings" panose="05000000000000000000" pitchFamily="2" charset="2"/>
              <a:buChar char="Ø"/>
              <a:defRPr/>
            </a:pPr>
            <a:r>
              <a:rPr lang="en-US" b="1" kern="0" dirty="0" err="1"/>
              <a:t>Disfarçar</a:t>
            </a:r>
            <a:endParaRPr lang="en-US" b="1" kern="0" dirty="0"/>
          </a:p>
        </p:txBody>
      </p:sp>
      <p:sp>
        <p:nvSpPr>
          <p:cNvPr id="4" name="Retângulo 3"/>
          <p:cNvSpPr/>
          <p:nvPr/>
        </p:nvSpPr>
        <p:spPr>
          <a:xfrm>
            <a:off x="251520" y="3558495"/>
            <a:ext cx="8709822" cy="2246769"/>
          </a:xfrm>
          <a:prstGeom prst="rect">
            <a:avLst/>
          </a:prstGeom>
        </p:spPr>
        <p:txBody>
          <a:bodyPr wrap="square">
            <a:spAutoFit/>
          </a:bodyPr>
          <a:lstStyle/>
          <a:p>
            <a:pPr marL="285750" indent="-285750">
              <a:spcBef>
                <a:spcPts val="0"/>
              </a:spcBef>
              <a:spcAft>
                <a:spcPts val="1200"/>
              </a:spcAft>
              <a:buClr>
                <a:srgbClr val="CC3300"/>
              </a:buClr>
              <a:buFont typeface="Monotype Sorts" pitchFamily="2" charset="2"/>
              <a:buNone/>
              <a:defRPr/>
            </a:pPr>
            <a:r>
              <a:rPr lang="en-US" kern="0" dirty="0"/>
              <a:t>Para </a:t>
            </a:r>
            <a:r>
              <a:rPr lang="en-US" kern="0" dirty="0" err="1"/>
              <a:t>nós</a:t>
            </a:r>
            <a:r>
              <a:rPr lang="en-US" kern="0" dirty="0"/>
              <a:t>:</a:t>
            </a:r>
          </a:p>
          <a:p>
            <a:pPr marL="285750" indent="-285750" algn="just">
              <a:spcBef>
                <a:spcPts val="0"/>
              </a:spcBef>
              <a:spcAft>
                <a:spcPts val="1200"/>
              </a:spcAft>
              <a:buClr>
                <a:srgbClr val="CC3300"/>
              </a:buClr>
              <a:buFontTx/>
              <a:buChar char="•"/>
              <a:defRPr/>
            </a:pPr>
            <a:r>
              <a:rPr lang="en-US" kern="0" dirty="0" err="1">
                <a:effectLst>
                  <a:outerShdw blurRad="38100" dist="38100" dir="2700000" algn="tl">
                    <a:srgbClr val="000000">
                      <a:alpha val="43137"/>
                    </a:srgbClr>
                  </a:outerShdw>
                </a:effectLst>
              </a:rPr>
              <a:t>Imitar</a:t>
            </a:r>
            <a:r>
              <a:rPr lang="en-US" kern="0" dirty="0"/>
              <a:t> um </a:t>
            </a:r>
            <a:r>
              <a:rPr lang="en-US" kern="0" dirty="0" err="1"/>
              <a:t>problema</a:t>
            </a:r>
            <a:r>
              <a:rPr lang="en-US" kern="0" dirty="0"/>
              <a:t> </a:t>
            </a:r>
            <a:r>
              <a:rPr lang="en-US" u="sng" kern="0" dirty="0"/>
              <a:t>real</a:t>
            </a:r>
            <a:r>
              <a:rPr lang="en-US" kern="0" dirty="0"/>
              <a:t> </a:t>
            </a:r>
            <a:r>
              <a:rPr lang="en-US" kern="0" dirty="0" err="1"/>
              <a:t>através</a:t>
            </a:r>
            <a:r>
              <a:rPr lang="en-US" kern="0" dirty="0"/>
              <a:t> de um </a:t>
            </a:r>
            <a:r>
              <a:rPr lang="en-US" b="1" kern="0" dirty="0" err="1"/>
              <a:t>modelo</a:t>
            </a:r>
            <a:r>
              <a:rPr lang="en-US" kern="0" dirty="0"/>
              <a:t> e </a:t>
            </a:r>
            <a:r>
              <a:rPr lang="en-US" u="sng" kern="0" dirty="0" err="1"/>
              <a:t>conduzir</a:t>
            </a:r>
            <a:r>
              <a:rPr lang="en-US" u="sng" kern="0" dirty="0"/>
              <a:t> </a:t>
            </a:r>
            <a:r>
              <a:rPr lang="en-US" u="sng" kern="0" dirty="0" err="1"/>
              <a:t>experimentos</a:t>
            </a:r>
            <a:r>
              <a:rPr lang="en-US" kern="0" dirty="0"/>
              <a:t> com </a:t>
            </a:r>
            <a:r>
              <a:rPr lang="en-US" kern="0" dirty="0" err="1"/>
              <a:t>este</a:t>
            </a:r>
            <a:r>
              <a:rPr lang="en-US" kern="0" dirty="0"/>
              <a:t> </a:t>
            </a:r>
            <a:r>
              <a:rPr lang="en-US" kern="0" dirty="0" err="1"/>
              <a:t>modelo</a:t>
            </a:r>
            <a:r>
              <a:rPr lang="en-US" kern="0" dirty="0"/>
              <a:t>.</a:t>
            </a:r>
          </a:p>
          <a:p>
            <a:pPr marL="285750" indent="-285750" algn="just">
              <a:spcBef>
                <a:spcPts val="0"/>
              </a:spcBef>
              <a:spcAft>
                <a:spcPts val="1200"/>
              </a:spcAft>
              <a:buClr>
                <a:srgbClr val="CC3300"/>
              </a:buClr>
              <a:buFontTx/>
              <a:buChar char="•"/>
              <a:defRPr/>
            </a:pPr>
            <a:r>
              <a:rPr lang="en-US" kern="0" dirty="0" err="1"/>
              <a:t>Experimentação</a:t>
            </a:r>
            <a:r>
              <a:rPr lang="en-US" kern="0" dirty="0"/>
              <a:t> </a:t>
            </a:r>
            <a:r>
              <a:rPr lang="en-US" kern="0" dirty="0" err="1"/>
              <a:t>numérica</a:t>
            </a:r>
            <a:r>
              <a:rPr lang="en-US" kern="0" dirty="0"/>
              <a:t> com </a:t>
            </a:r>
            <a:r>
              <a:rPr lang="en-US" kern="0" dirty="0" err="1"/>
              <a:t>modelos</a:t>
            </a:r>
            <a:r>
              <a:rPr lang="en-US" kern="0" dirty="0"/>
              <a:t> </a:t>
            </a:r>
            <a:r>
              <a:rPr lang="en-US" kern="0" dirty="0" err="1"/>
              <a:t>lógico-matemáticos</a:t>
            </a:r>
            <a:r>
              <a:rPr lang="en-US" kern="0" dirty="0"/>
              <a:t>, </a:t>
            </a:r>
            <a:r>
              <a:rPr lang="en-US" kern="0" dirty="0" err="1"/>
              <a:t>usando</a:t>
            </a:r>
            <a:r>
              <a:rPr lang="en-US" kern="0" dirty="0"/>
              <a:t> </a:t>
            </a:r>
            <a:r>
              <a:rPr lang="en-US" kern="0" dirty="0" err="1"/>
              <a:t>computador</a:t>
            </a:r>
            <a:r>
              <a:rPr lang="en-US" kern="0" dirty="0"/>
              <a:t>.</a:t>
            </a:r>
          </a:p>
        </p:txBody>
      </p:sp>
    </p:spTree>
    <p:extLst>
      <p:ext uri="{BB962C8B-B14F-4D97-AF65-F5344CB8AC3E}">
        <p14:creationId xmlns:p14="http://schemas.microsoft.com/office/powerpoint/2010/main" val="13095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sz="2800" dirty="0"/>
              <a:t>SIMULAÇÃO no EXCEL</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40</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93525" y="764704"/>
            <a:ext cx="905047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sz="1400" dirty="0"/>
              <a:t>Através da </a:t>
            </a:r>
            <a:r>
              <a:rPr lang="pt-BR" sz="1400" i="1" dirty="0"/>
              <a:t>geração de números aleatórios</a:t>
            </a:r>
            <a:r>
              <a:rPr lang="pt-BR" sz="1400" dirty="0"/>
              <a:t>, que é bastante facilitada com o uso de planilhas eletrônicas, que, em regra, trazem uma função já programada para essa tarefa. No nosso exemplo da empresa do ramo farmacêutico, a </a:t>
            </a:r>
            <a:r>
              <a:rPr lang="pt-BR" sz="1400" u="sng" dirty="0"/>
              <a:t>simulação</a:t>
            </a:r>
            <a:r>
              <a:rPr lang="pt-BR" sz="1400" dirty="0"/>
              <a:t> da demanda de vitamina C será feita usando a planilha eletrônica Excel.</a:t>
            </a:r>
          </a:p>
          <a:p>
            <a:pPr algn="just" eaLnBrk="1" hangingPunct="1">
              <a:spcAft>
                <a:spcPts val="600"/>
              </a:spcAft>
            </a:pPr>
            <a:r>
              <a:rPr lang="pt-BR" sz="1400" dirty="0"/>
              <a:t>O primeiro passo é elaborar uma tabela com as probabilidades  acumuladas, a partir da tabela de probabilidades relativas. Assim,</a:t>
            </a:r>
          </a:p>
          <a:p>
            <a:pPr eaLnBrk="1" hangingPunct="1">
              <a:spcAft>
                <a:spcPts val="600"/>
              </a:spcAft>
            </a:pPr>
            <a:r>
              <a:rPr lang="pt-BR" sz="1400" dirty="0"/>
              <a:t>Tabela 03 – </a:t>
            </a:r>
            <a:r>
              <a:rPr lang="pt-BR" sz="1400" i="1" dirty="0"/>
              <a:t>Tabela de </a:t>
            </a:r>
            <a:r>
              <a:rPr lang="pt-BR" sz="1600" i="1" dirty="0"/>
              <a:t>distribuição</a:t>
            </a:r>
            <a:r>
              <a:rPr lang="pt-BR" sz="1400" i="1" dirty="0"/>
              <a:t> das probabilidades acumuladas e número de dígitos.</a:t>
            </a:r>
            <a:endParaRPr lang="pt-BR" sz="1400" dirty="0"/>
          </a:p>
          <a:p>
            <a:pPr eaLnBrk="1" hangingPunct="1"/>
            <a:endParaRPr lang="pt-BR" dirty="0"/>
          </a:p>
        </p:txBody>
      </p:sp>
      <p:sp>
        <p:nvSpPr>
          <p:cNvPr id="13" name="CaixaDeTexto 4"/>
          <p:cNvSpPr txBox="1">
            <a:spLocks noChangeArrowheads="1"/>
          </p:cNvSpPr>
          <p:nvPr/>
        </p:nvSpPr>
        <p:spPr bwMode="auto">
          <a:xfrm>
            <a:off x="93525" y="3990300"/>
            <a:ext cx="894297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400" dirty="0"/>
              <a:t>Foi também acrescentada uma coluna denominada “Intervalo de Números Aleatórios”, que leva em conta as frequências relativas de cada uma das demandas diárias.</a:t>
            </a:r>
          </a:p>
          <a:p>
            <a:pPr algn="just" eaLnBrk="1" hangingPunct="1"/>
            <a:r>
              <a:rPr lang="pt-BR" sz="1400" dirty="0"/>
              <a:t>Se fossem bolinhas numa urna, ao invés de marcarmos 30 bolinhas com o número 10 marcaríamos as bolinhas com números de 01 a 30. Sempre que fosse retirada uma bolinha, ao acaso, com a numeração compreendida entre 01 e 30, corresponderia à demanda de 10 frascos de vitamina C. Sempre que fosse retirada uma bolinha, ao acaso, com numeração compreendida entre 31 e 60, corresponderia à demanda de 11 frascos, e assim por diante.</a:t>
            </a:r>
          </a:p>
          <a:p>
            <a:pPr eaLnBrk="1" hangingPunct="1"/>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3999349528"/>
              </p:ext>
            </p:extLst>
          </p:nvPr>
        </p:nvGraphicFramePr>
        <p:xfrm>
          <a:off x="1716998" y="2420888"/>
          <a:ext cx="5807331" cy="1368151"/>
        </p:xfrm>
        <a:graphic>
          <a:graphicData uri="http://schemas.openxmlformats.org/drawingml/2006/table">
            <a:tbl>
              <a:tblPr>
                <a:tableStyleId>{5C22544A-7EE6-4342-B048-85BDC9FD1C3A}</a:tableStyleId>
              </a:tblPr>
              <a:tblGrid>
                <a:gridCol w="1399193">
                  <a:extLst>
                    <a:ext uri="{9D8B030D-6E8A-4147-A177-3AD203B41FA5}">
                      <a16:colId xmlns:a16="http://schemas.microsoft.com/office/drawing/2014/main" val="20000"/>
                    </a:ext>
                  </a:extLst>
                </a:gridCol>
                <a:gridCol w="937324">
                  <a:extLst>
                    <a:ext uri="{9D8B030D-6E8A-4147-A177-3AD203B41FA5}">
                      <a16:colId xmlns:a16="http://schemas.microsoft.com/office/drawing/2014/main" val="20001"/>
                    </a:ext>
                  </a:extLst>
                </a:gridCol>
                <a:gridCol w="1008642">
                  <a:extLst>
                    <a:ext uri="{9D8B030D-6E8A-4147-A177-3AD203B41FA5}">
                      <a16:colId xmlns:a16="http://schemas.microsoft.com/office/drawing/2014/main" val="20002"/>
                    </a:ext>
                  </a:extLst>
                </a:gridCol>
                <a:gridCol w="1045999">
                  <a:extLst>
                    <a:ext uri="{9D8B030D-6E8A-4147-A177-3AD203B41FA5}">
                      <a16:colId xmlns:a16="http://schemas.microsoft.com/office/drawing/2014/main" val="20003"/>
                    </a:ext>
                  </a:extLst>
                </a:gridCol>
                <a:gridCol w="1416173">
                  <a:extLst>
                    <a:ext uri="{9D8B030D-6E8A-4147-A177-3AD203B41FA5}">
                      <a16:colId xmlns:a16="http://schemas.microsoft.com/office/drawing/2014/main" val="20004"/>
                    </a:ext>
                  </a:extLst>
                </a:gridCol>
              </a:tblGrid>
              <a:tr h="426223">
                <a:tc>
                  <a:txBody>
                    <a:bodyPr/>
                    <a:lstStyle/>
                    <a:p>
                      <a:pPr algn="ctr" fontAlgn="b"/>
                      <a:r>
                        <a:rPr lang="pt-BR" sz="1100" u="none" strike="noStrike" dirty="0">
                          <a:effectLst/>
                        </a:rPr>
                        <a:t>Demanda diária (Número de frascos)</a:t>
                      </a:r>
                      <a:endParaRPr lang="pt-BR" sz="1100" b="1" i="0" u="none" strike="noStrike" dirty="0">
                        <a:solidFill>
                          <a:srgbClr val="000000"/>
                        </a:solidFill>
                        <a:effectLst/>
                        <a:latin typeface="Calibri"/>
                      </a:endParaRPr>
                    </a:p>
                  </a:txBody>
                  <a:tcPr marL="9525" marR="9525" marT="9525" marB="0" anchor="b"/>
                </a:tc>
                <a:tc>
                  <a:txBody>
                    <a:bodyPr/>
                    <a:lstStyle/>
                    <a:p>
                      <a:pPr algn="ctr" fontAlgn="ctr"/>
                      <a:r>
                        <a:rPr lang="pt-BR" sz="1100" u="none" strike="noStrike">
                          <a:effectLst/>
                        </a:rPr>
                        <a:t>Nº de dias</a:t>
                      </a:r>
                      <a:endParaRPr lang="pt-BR" sz="1100" b="1" i="0" u="none" strike="noStrike">
                        <a:solidFill>
                          <a:srgbClr val="000000"/>
                        </a:solidFill>
                        <a:effectLst/>
                        <a:latin typeface="Calibri"/>
                      </a:endParaRPr>
                    </a:p>
                  </a:txBody>
                  <a:tcPr marL="9525" marR="9525" marT="9525" marB="0" anchor="ctr"/>
                </a:tc>
                <a:tc>
                  <a:txBody>
                    <a:bodyPr/>
                    <a:lstStyle/>
                    <a:p>
                      <a:pPr algn="ctr" fontAlgn="ctr"/>
                      <a:r>
                        <a:rPr lang="pt-BR" sz="1100" u="none" strike="noStrike">
                          <a:effectLst/>
                        </a:rPr>
                        <a:t>Probabilidade</a:t>
                      </a:r>
                      <a:endParaRPr lang="pt-BR" sz="1100" b="1" i="0" u="none" strike="noStrike">
                        <a:solidFill>
                          <a:srgbClr val="000000"/>
                        </a:solidFill>
                        <a:effectLst/>
                        <a:latin typeface="Calibri"/>
                      </a:endParaRPr>
                    </a:p>
                  </a:txBody>
                  <a:tcPr marL="9525" marR="9525" marT="9525" marB="0" anchor="ctr"/>
                </a:tc>
                <a:tc>
                  <a:txBody>
                    <a:bodyPr/>
                    <a:lstStyle/>
                    <a:p>
                      <a:pPr algn="ctr" fontAlgn="ctr"/>
                      <a:r>
                        <a:rPr lang="pt-BR" sz="1100" u="none" strike="noStrike">
                          <a:effectLst/>
                        </a:rPr>
                        <a:t>Probabilidades Acumuladas</a:t>
                      </a:r>
                      <a:endParaRPr lang="pt-BR" sz="1100" b="1" i="0" u="none" strike="noStrike">
                        <a:solidFill>
                          <a:srgbClr val="000000"/>
                        </a:solidFill>
                        <a:effectLst/>
                        <a:latin typeface="Calibri"/>
                      </a:endParaRPr>
                    </a:p>
                  </a:txBody>
                  <a:tcPr marL="9525" marR="9525" marT="9525" marB="0" anchor="ctr"/>
                </a:tc>
                <a:tc>
                  <a:txBody>
                    <a:bodyPr/>
                    <a:lstStyle/>
                    <a:p>
                      <a:pPr algn="ctr" fontAlgn="ctr"/>
                      <a:r>
                        <a:rPr lang="pt-BR" sz="1100" u="none" strike="noStrike">
                          <a:effectLst/>
                        </a:rPr>
                        <a:t>Intervalo de Números Aleatórios</a:t>
                      </a:r>
                      <a:endParaRPr lang="pt-BR" sz="11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235482">
                <a:tc>
                  <a:txBody>
                    <a:bodyPr/>
                    <a:lstStyle/>
                    <a:p>
                      <a:pPr algn="ctr" fontAlgn="b"/>
                      <a:r>
                        <a:rPr lang="pt-BR" sz="1100" u="none" strike="noStrike">
                          <a:effectLst/>
                        </a:rPr>
                        <a:t>10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30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0,3</a:t>
                      </a:r>
                      <a:endParaRPr lang="pt-BR" sz="1100" b="0" i="0" u="none" strike="noStrike" dirty="0">
                        <a:solidFill>
                          <a:srgbClr val="000000"/>
                        </a:solidFill>
                        <a:effectLst/>
                        <a:latin typeface="Calibri"/>
                      </a:endParaRPr>
                    </a:p>
                  </a:txBody>
                  <a:tcPr marL="9525" marR="9525" marT="9525" marB="0" anchor="b"/>
                </a:tc>
                <a:tc>
                  <a:txBody>
                    <a:bodyPr/>
                    <a:lstStyle/>
                    <a:p>
                      <a:pPr algn="ctr" fontAlgn="b"/>
                      <a:r>
                        <a:rPr lang="pt-BR" sz="1100" u="none" strike="noStrike">
                          <a:effectLst/>
                        </a:rPr>
                        <a:t>0,3</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0 até 30</a:t>
                      </a:r>
                      <a:endParaRPr lang="pt-B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35482">
                <a:tc>
                  <a:txBody>
                    <a:bodyPr/>
                    <a:lstStyle/>
                    <a:p>
                      <a:pPr algn="ctr" fontAlgn="b"/>
                      <a:r>
                        <a:rPr lang="pt-BR" sz="1100" u="none" strike="noStrike">
                          <a:effectLst/>
                        </a:rPr>
                        <a:t>11</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30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0,3</a:t>
                      </a:r>
                      <a:endParaRPr lang="pt-BR" sz="1100" b="0" i="0" u="none" strike="noStrike" dirty="0">
                        <a:solidFill>
                          <a:srgbClr val="000000"/>
                        </a:solidFill>
                        <a:effectLst/>
                        <a:latin typeface="Calibri"/>
                      </a:endParaRPr>
                    </a:p>
                  </a:txBody>
                  <a:tcPr marL="9525" marR="9525" marT="9525" marB="0" anchor="b"/>
                </a:tc>
                <a:tc>
                  <a:txBody>
                    <a:bodyPr/>
                    <a:lstStyle/>
                    <a:p>
                      <a:pPr algn="ctr" fontAlgn="b"/>
                      <a:r>
                        <a:rPr lang="pt-BR" sz="1100" u="none" strike="noStrike">
                          <a:effectLst/>
                        </a:rPr>
                        <a:t>0,6</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31 até 60</a:t>
                      </a:r>
                      <a:endParaRPr lang="pt-B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35482">
                <a:tc>
                  <a:txBody>
                    <a:bodyPr/>
                    <a:lstStyle/>
                    <a:p>
                      <a:pPr algn="ctr" fontAlgn="b"/>
                      <a:r>
                        <a:rPr lang="pt-BR" sz="1100" u="none" strike="noStrike">
                          <a:effectLst/>
                        </a:rPr>
                        <a:t>12</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40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0,4</a:t>
                      </a:r>
                      <a:endParaRPr lang="pt-BR" sz="1100" b="0" i="0" u="none" strike="noStrike" dirty="0">
                        <a:solidFill>
                          <a:srgbClr val="000000"/>
                        </a:solidFill>
                        <a:effectLst/>
                        <a:latin typeface="Calibri"/>
                      </a:endParaRPr>
                    </a:p>
                  </a:txBody>
                  <a:tcPr marL="9525" marR="9525" marT="9525" marB="0" anchor="b"/>
                </a:tc>
                <a:tc>
                  <a:txBody>
                    <a:bodyPr/>
                    <a:lstStyle/>
                    <a:p>
                      <a:pPr algn="ctr" fontAlgn="b"/>
                      <a:r>
                        <a:rPr lang="pt-BR" sz="1100" u="none" strike="noStrike">
                          <a:effectLst/>
                        </a:rPr>
                        <a:t>1</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61 até 100</a:t>
                      </a:r>
                      <a:endParaRPr lang="pt-BR"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35482">
                <a:tc>
                  <a:txBody>
                    <a:bodyPr/>
                    <a:lstStyle/>
                    <a:p>
                      <a:pPr algn="r" fontAlgn="b"/>
                      <a:r>
                        <a:rPr lang="pt-BR" sz="1100" u="none" strike="noStrike">
                          <a:effectLst/>
                        </a:rPr>
                        <a:t>Total</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a:effectLst/>
                        </a:rPr>
                        <a:t>100</a:t>
                      </a:r>
                      <a:endParaRPr lang="pt-BR" sz="1100" b="0" i="0" u="none" strike="noStrike">
                        <a:solidFill>
                          <a:srgbClr val="000000"/>
                        </a:solidFill>
                        <a:effectLst/>
                        <a:latin typeface="Calibri"/>
                      </a:endParaRPr>
                    </a:p>
                  </a:txBody>
                  <a:tcPr marL="9525" marR="9525" marT="9525" marB="0" anchor="b"/>
                </a:tc>
                <a:tc>
                  <a:txBody>
                    <a:bodyPr/>
                    <a:lstStyle/>
                    <a:p>
                      <a:pPr algn="ctr" fontAlgn="b"/>
                      <a:r>
                        <a:rPr lang="pt-BR" sz="1100" u="none" strike="noStrike" dirty="0">
                          <a:effectLst/>
                        </a:rPr>
                        <a:t>1</a:t>
                      </a:r>
                      <a:endParaRPr lang="pt-BR" sz="1100" b="0" i="0" u="none" strike="noStrike" dirty="0">
                        <a:solidFill>
                          <a:srgbClr val="000000"/>
                        </a:solidFill>
                        <a:effectLst/>
                        <a:latin typeface="Calibri"/>
                      </a:endParaRPr>
                    </a:p>
                  </a:txBody>
                  <a:tcPr marL="9525" marR="9525" marT="9525" marB="0" anchor="b"/>
                </a:tc>
                <a:tc>
                  <a:txBody>
                    <a:bodyPr/>
                    <a:lstStyle/>
                    <a:p>
                      <a:pPr algn="l" fontAlgn="b"/>
                      <a:r>
                        <a:rPr lang="pt-BR" sz="1100" u="none" strike="noStrike">
                          <a:effectLst/>
                        </a:rPr>
                        <a:t> </a:t>
                      </a:r>
                      <a:endParaRPr lang="pt-BR" sz="1100" b="0" i="0" u="none" strike="noStrike">
                        <a:solidFill>
                          <a:srgbClr val="000000"/>
                        </a:solidFill>
                        <a:effectLst/>
                        <a:latin typeface="Calibri"/>
                      </a:endParaRPr>
                    </a:p>
                  </a:txBody>
                  <a:tcPr marL="9525" marR="9525" marT="9525" marB="0" anchor="b"/>
                </a:tc>
                <a:tc>
                  <a:txBody>
                    <a:bodyPr/>
                    <a:lstStyle/>
                    <a:p>
                      <a:pPr algn="l" fontAlgn="b"/>
                      <a:r>
                        <a:rPr lang="pt-BR" sz="1100" u="none" strike="noStrike" dirty="0">
                          <a:effectLst/>
                        </a:rPr>
                        <a:t> </a:t>
                      </a:r>
                      <a:endParaRPr lang="pt-BR"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67546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41</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0" y="692696"/>
            <a:ext cx="8929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Em seguida, com os dados da Tabela 03, devemos elaborar uma planilha, como a apresentada na Figura 01.</a:t>
            </a:r>
          </a:p>
          <a:p>
            <a:pPr eaLnBrk="1" hangingPunct="1"/>
            <a:r>
              <a:rPr lang="pt-BR" sz="1400" dirty="0"/>
              <a:t>Figura 01 – </a:t>
            </a:r>
            <a:r>
              <a:rPr lang="pt-BR" sz="1400" i="1" dirty="0"/>
              <a:t>Planilha para simulação de demandas de vitamina C usando o Excel</a:t>
            </a:r>
            <a:endParaRPr lang="pt-BR" sz="1400" dirty="0"/>
          </a:p>
        </p:txBody>
      </p:sp>
      <p:sp>
        <p:nvSpPr>
          <p:cNvPr id="13" name="CaixaDeTexto 12"/>
          <p:cNvSpPr txBox="1">
            <a:spLocks noChangeArrowheads="1"/>
          </p:cNvSpPr>
          <p:nvPr/>
        </p:nvSpPr>
        <p:spPr bwMode="auto">
          <a:xfrm>
            <a:off x="4572000" y="1264915"/>
            <a:ext cx="45005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400" dirty="0"/>
              <a:t>A geração de números aleatórios será feita com base em uma função embutida no Excel chamada </a:t>
            </a:r>
            <a:r>
              <a:rPr lang="pt-BR" sz="1400" b="1" dirty="0"/>
              <a:t>ALEATÓRIOENTRE(valor1;valor2)</a:t>
            </a:r>
            <a:r>
              <a:rPr lang="pt-BR" sz="1400" dirty="0"/>
              <a:t>. Assim, no experimento façamos o Excel gerar um número </a:t>
            </a:r>
            <a:r>
              <a:rPr lang="pt-BR" sz="1400" u="sng" dirty="0"/>
              <a:t>aleatório</a:t>
            </a:r>
            <a:r>
              <a:rPr lang="pt-BR" sz="1400" dirty="0"/>
              <a:t> (entre 1 e 100) e, depois,  </a:t>
            </a:r>
            <a:r>
              <a:rPr lang="pt-BR" sz="1400" b="1" dirty="0"/>
              <a:t>buscar</a:t>
            </a:r>
            <a:r>
              <a:rPr lang="pt-BR" sz="1400" dirty="0"/>
              <a:t> a demanda correspondente na Tabela 01. Para conseguir isso, utilizaremos outra função embutida de procura do Excel, denominada </a:t>
            </a:r>
            <a:r>
              <a:rPr lang="pt-BR" sz="1400" b="1" dirty="0"/>
              <a:t>PROCV</a:t>
            </a:r>
            <a:r>
              <a:rPr lang="pt-BR" sz="1400" dirty="0"/>
              <a:t>.</a:t>
            </a:r>
          </a:p>
        </p:txBody>
      </p:sp>
      <p:sp>
        <p:nvSpPr>
          <p:cNvPr id="14" name="CaixaDeTexto 13"/>
          <p:cNvSpPr txBox="1">
            <a:spLocks noChangeArrowheads="1"/>
          </p:cNvSpPr>
          <p:nvPr/>
        </p:nvSpPr>
        <p:spPr bwMode="auto">
          <a:xfrm>
            <a:off x="142875" y="4059212"/>
            <a:ext cx="557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Mãos à obra. Posicione o cursor na célula </a:t>
            </a:r>
            <a:r>
              <a:rPr lang="pt-BR" sz="1400" b="1" dirty="0"/>
              <a:t>B10</a:t>
            </a:r>
            <a:r>
              <a:rPr lang="pt-BR" sz="1400" dirty="0"/>
              <a:t>, onde será feita a primeira simulação de experimento.</a:t>
            </a:r>
          </a:p>
          <a:p>
            <a:pPr eaLnBrk="1" hangingPunct="1"/>
            <a:r>
              <a:rPr lang="pt-BR" sz="1400" dirty="0"/>
              <a:t>COMO ACESSAR A FUNÇÃO PROCV?</a:t>
            </a:r>
          </a:p>
          <a:p>
            <a:pPr eaLnBrk="1" hangingPunct="1"/>
            <a:r>
              <a:rPr lang="pt-BR" sz="1400" dirty="0"/>
              <a:t>Com o cursor em </a:t>
            </a:r>
            <a:r>
              <a:rPr lang="pt-BR" sz="1400" b="1" dirty="0"/>
              <a:t>B10</a:t>
            </a:r>
            <a:r>
              <a:rPr lang="pt-BR" sz="1400" dirty="0"/>
              <a:t>, clique no botão </a:t>
            </a:r>
            <a:r>
              <a:rPr lang="pt-BR" sz="1400" i="1" dirty="0"/>
              <a:t>Inserir Função</a:t>
            </a:r>
            <a:r>
              <a:rPr lang="pt-BR" sz="1400" dirty="0"/>
              <a:t>    na Barra de Fórmulas: </a:t>
            </a:r>
          </a:p>
        </p:txBody>
      </p:sp>
      <p:pic>
        <p:nvPicPr>
          <p:cNvPr id="15" name="Imagem 14"/>
          <p:cNvPicPr>
            <a:picLocks noChangeAspect="1" noChangeArrowheads="1"/>
          </p:cNvPicPr>
          <p:nvPr/>
        </p:nvPicPr>
        <p:blipFill>
          <a:blip r:embed="rId3">
            <a:extLst>
              <a:ext uri="{28A0092B-C50C-407E-A947-70E740481C1C}">
                <a14:useLocalDpi xmlns:a14="http://schemas.microsoft.com/office/drawing/2010/main" val="0"/>
              </a:ext>
            </a:extLst>
          </a:blip>
          <a:srcRect l="17799" t="16101" r="13828" b="75989"/>
          <a:stretch>
            <a:fillRect/>
          </a:stretch>
        </p:blipFill>
        <p:spPr bwMode="auto">
          <a:xfrm>
            <a:off x="285750" y="5301208"/>
            <a:ext cx="478631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ixaDeTexto 15"/>
          <p:cNvSpPr txBox="1">
            <a:spLocks noChangeArrowheads="1"/>
          </p:cNvSpPr>
          <p:nvPr/>
        </p:nvSpPr>
        <p:spPr bwMode="auto">
          <a:xfrm>
            <a:off x="285750" y="5929337"/>
            <a:ext cx="3714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Isto fará aparecer a caixa de diálogo abaixo:</a:t>
            </a:r>
          </a:p>
        </p:txBody>
      </p:sp>
      <p:pic>
        <p:nvPicPr>
          <p:cNvPr id="17" name="Imagem 16"/>
          <p:cNvPicPr>
            <a:picLocks noChangeAspect="1" noChangeArrowheads="1"/>
          </p:cNvPicPr>
          <p:nvPr/>
        </p:nvPicPr>
        <p:blipFill>
          <a:blip r:embed="rId4">
            <a:extLst>
              <a:ext uri="{28A0092B-C50C-407E-A947-70E740481C1C}">
                <a14:useLocalDpi xmlns:a14="http://schemas.microsoft.com/office/drawing/2010/main" val="0"/>
              </a:ext>
            </a:extLst>
          </a:blip>
          <a:srcRect l="38625" t="35028" r="31746" b="24011"/>
          <a:stretch>
            <a:fillRect/>
          </a:stretch>
        </p:blipFill>
        <p:spPr bwMode="auto">
          <a:xfrm>
            <a:off x="5715000" y="3501008"/>
            <a:ext cx="3357563"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ítulo 6"/>
          <p:cNvSpPr>
            <a:spLocks noGrp="1"/>
          </p:cNvSpPr>
          <p:nvPr>
            <p:ph type="title"/>
          </p:nvPr>
        </p:nvSpPr>
        <p:spPr>
          <a:xfrm>
            <a:off x="1716998" y="0"/>
            <a:ext cx="7410060" cy="692695"/>
          </a:xfrm>
        </p:spPr>
        <p:txBody>
          <a:bodyPr/>
          <a:lstStyle/>
          <a:p>
            <a:r>
              <a:rPr lang="pt-BR" sz="2800" dirty="0"/>
              <a:t>SIMULAÇÃO no EXCEL</a:t>
            </a: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487" y="1272183"/>
            <a:ext cx="4066481" cy="281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69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 fill="hold"/>
                                        <p:tgtEl>
                                          <p:spTgt spid="10242"/>
                                        </p:tgtEl>
                                        <p:attrNameLst>
                                          <p:attrName>ppt_x</p:attrName>
                                        </p:attrNameLst>
                                      </p:cBhvr>
                                      <p:tavLst>
                                        <p:tav tm="0">
                                          <p:val>
                                            <p:strVal val="#ppt_x"/>
                                          </p:val>
                                        </p:tav>
                                        <p:tav tm="100000">
                                          <p:val>
                                            <p:strVal val="#ppt_x"/>
                                          </p:val>
                                        </p:tav>
                                      </p:tavLst>
                                    </p:anim>
                                    <p:anim calcmode="lin" valueType="num">
                                      <p:cBhvr additive="base">
                                        <p:cTn id="12"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additive="base">
                                        <p:cTn id="3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42</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0" y="692696"/>
            <a:ext cx="885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dirty="0"/>
              <a:t>Selecione a </a:t>
            </a:r>
            <a:r>
              <a:rPr lang="pt-BR" sz="1400" b="1" u="sng" dirty="0"/>
              <a:t>c</a:t>
            </a:r>
            <a:r>
              <a:rPr lang="pt-BR" sz="1400" b="1" dirty="0"/>
              <a:t>ategoria</a:t>
            </a:r>
            <a:r>
              <a:rPr lang="pt-BR" sz="1400" dirty="0"/>
              <a:t> </a:t>
            </a:r>
            <a:r>
              <a:rPr lang="pt-BR" sz="1400" i="1" dirty="0"/>
              <a:t>Procura e referência</a:t>
            </a:r>
            <a:r>
              <a:rPr lang="pt-BR" sz="1400" dirty="0"/>
              <a:t> e na caixa de listagem </a:t>
            </a:r>
            <a:r>
              <a:rPr lang="pt-BR" sz="1400" b="1" u="sng" dirty="0"/>
              <a:t>S</a:t>
            </a:r>
            <a:r>
              <a:rPr lang="pt-BR" sz="1400" b="1" dirty="0"/>
              <a:t>elecione uma função: </a:t>
            </a:r>
            <a:r>
              <a:rPr lang="pt-BR" sz="1400" dirty="0"/>
              <a:t>selecione PROCV. Assim</a:t>
            </a:r>
          </a:p>
        </p:txBody>
      </p:sp>
      <p:pic>
        <p:nvPicPr>
          <p:cNvPr id="9" name="Imagem 8"/>
          <p:cNvPicPr>
            <a:picLocks noChangeAspect="1" noChangeArrowheads="1"/>
          </p:cNvPicPr>
          <p:nvPr/>
        </p:nvPicPr>
        <p:blipFill>
          <a:blip r:embed="rId3">
            <a:extLst>
              <a:ext uri="{28A0092B-C50C-407E-A947-70E740481C1C}">
                <a14:useLocalDpi xmlns:a14="http://schemas.microsoft.com/office/drawing/2010/main" val="0"/>
              </a:ext>
            </a:extLst>
          </a:blip>
          <a:srcRect l="38625" t="35028" r="31746" b="24294"/>
          <a:stretch>
            <a:fillRect/>
          </a:stretch>
        </p:blipFill>
        <p:spPr bwMode="auto">
          <a:xfrm>
            <a:off x="214313" y="1196752"/>
            <a:ext cx="3048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a:spLocks noChangeArrowheads="1"/>
          </p:cNvSpPr>
          <p:nvPr/>
        </p:nvSpPr>
        <p:spPr bwMode="auto">
          <a:xfrm>
            <a:off x="3535238" y="1462856"/>
            <a:ext cx="54292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sz="1400" dirty="0"/>
              <a:t>Como podemos ver nesta caixa de diálogo, a função PROCV procura um valor na primeira coluna à esquerda de uma tabela e retorna um valor na mesma linha numa coluna especificada. Como padrão, a tabela deve estar classificada em ordem crescente. </a:t>
            </a:r>
          </a:p>
          <a:p>
            <a:pPr algn="just" eaLnBrk="1" hangingPunct="1"/>
            <a:r>
              <a:rPr lang="pt-BR" sz="1400" dirty="0"/>
              <a:t>Clicando o botão OK, surge a caixa de diálogo abaixo:</a:t>
            </a:r>
          </a:p>
        </p:txBody>
      </p:sp>
      <p:pic>
        <p:nvPicPr>
          <p:cNvPr id="14" name="Imagem 13"/>
          <p:cNvPicPr>
            <a:picLocks noChangeAspect="1" noChangeArrowheads="1"/>
          </p:cNvPicPr>
          <p:nvPr/>
        </p:nvPicPr>
        <p:blipFill>
          <a:blip r:embed="rId4">
            <a:extLst>
              <a:ext uri="{28A0092B-C50C-407E-A947-70E740481C1C}">
                <a14:useLocalDpi xmlns:a14="http://schemas.microsoft.com/office/drawing/2010/main" val="0"/>
              </a:ext>
            </a:extLst>
          </a:blip>
          <a:srcRect l="36861" t="25989" r="21869" b="37570"/>
          <a:stretch>
            <a:fillRect/>
          </a:stretch>
        </p:blipFill>
        <p:spPr bwMode="auto">
          <a:xfrm>
            <a:off x="4733925" y="2999383"/>
            <a:ext cx="42672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ixaDeTexto 14"/>
          <p:cNvSpPr txBox="1">
            <a:spLocks noChangeArrowheads="1"/>
          </p:cNvSpPr>
          <p:nvPr/>
        </p:nvSpPr>
        <p:spPr bwMode="auto">
          <a:xfrm>
            <a:off x="4643438" y="5571133"/>
            <a:ext cx="42148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a:t>Uma vez acessada a função e a caixa de diálogo Argumentos da função, vamos preencher os campos como mostra a Figura 02 ao lado:</a:t>
            </a:r>
          </a:p>
        </p:txBody>
      </p:sp>
      <p:pic>
        <p:nvPicPr>
          <p:cNvPr id="16" name="Imagem 15"/>
          <p:cNvPicPr>
            <a:picLocks noChangeAspect="1" noChangeArrowheads="1"/>
          </p:cNvPicPr>
          <p:nvPr/>
        </p:nvPicPr>
        <p:blipFill>
          <a:blip r:embed="rId5">
            <a:extLst>
              <a:ext uri="{28A0092B-C50C-407E-A947-70E740481C1C}">
                <a14:useLocalDpi xmlns:a14="http://schemas.microsoft.com/office/drawing/2010/main" val="0"/>
              </a:ext>
            </a:extLst>
          </a:blip>
          <a:srcRect l="36861" t="25989" r="21869" b="37572"/>
          <a:stretch>
            <a:fillRect/>
          </a:stretch>
        </p:blipFill>
        <p:spPr bwMode="auto">
          <a:xfrm>
            <a:off x="142875" y="3929063"/>
            <a:ext cx="4395788"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ítulo 6"/>
          <p:cNvSpPr>
            <a:spLocks noGrp="1"/>
          </p:cNvSpPr>
          <p:nvPr>
            <p:ph type="title"/>
          </p:nvPr>
        </p:nvSpPr>
        <p:spPr>
          <a:xfrm>
            <a:off x="1716998" y="0"/>
            <a:ext cx="7410060" cy="692695"/>
          </a:xfrm>
        </p:spPr>
        <p:txBody>
          <a:bodyPr/>
          <a:lstStyle/>
          <a:p>
            <a:r>
              <a:rPr lang="pt-BR" sz="2800" dirty="0"/>
              <a:t>SIMULAÇÃO no EXCEL </a:t>
            </a:r>
          </a:p>
        </p:txBody>
      </p:sp>
    </p:spTree>
    <p:extLst>
      <p:ext uri="{BB962C8B-B14F-4D97-AF65-F5344CB8AC3E}">
        <p14:creationId xmlns:p14="http://schemas.microsoft.com/office/powerpoint/2010/main" val="56927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43</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a:spLocks noChangeArrowheads="1"/>
          </p:cNvSpPr>
          <p:nvPr/>
        </p:nvSpPr>
        <p:spPr bwMode="auto">
          <a:xfrm>
            <a:off x="214313" y="980728"/>
            <a:ext cx="885825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sz="1600" dirty="0"/>
              <a:t>À medida que clicamos e cada uma das caixas de entrada para fornecer os argumentos da função PROCV, podemos observar a explicação do argumento. Nesta figura 02, o cursor está posicionado na caixa correspondente ao </a:t>
            </a:r>
            <a:r>
              <a:rPr lang="pt-BR" sz="1600" b="1" dirty="0" err="1"/>
              <a:t>Núm_índice_coluna</a:t>
            </a:r>
            <a:r>
              <a:rPr lang="pt-BR" sz="1600" dirty="0"/>
              <a:t> e, então, vemos a sua explicação na parte inferior da caixa de diálogo.</a:t>
            </a:r>
          </a:p>
          <a:p>
            <a:pPr algn="just" eaLnBrk="1" hangingPunct="1">
              <a:spcAft>
                <a:spcPts val="600"/>
              </a:spcAft>
            </a:pPr>
            <a:r>
              <a:rPr lang="pt-BR" sz="1600" dirty="0"/>
              <a:t>Observe também que ao lado da caixa de entrada vão aparecendo os valores e que em </a:t>
            </a:r>
            <a:r>
              <a:rPr lang="pt-BR" sz="1600" b="1" dirty="0" err="1"/>
              <a:t>Valor_procurado</a:t>
            </a:r>
            <a:r>
              <a:rPr lang="pt-BR" sz="1600" dirty="0"/>
              <a:t> aparece </a:t>
            </a:r>
            <a:r>
              <a:rPr lang="pt-BR" sz="1600" i="1" dirty="0"/>
              <a:t>Volátil.</a:t>
            </a:r>
            <a:r>
              <a:rPr lang="pt-BR" sz="1600" dirty="0"/>
              <a:t> Isto porque o número é aleatório.</a:t>
            </a:r>
          </a:p>
          <a:p>
            <a:pPr algn="just" eaLnBrk="1" hangingPunct="1">
              <a:spcAft>
                <a:spcPts val="600"/>
              </a:spcAft>
            </a:pPr>
            <a:r>
              <a:rPr lang="pt-BR" sz="1600" dirty="0"/>
              <a:t>A função PROCV trata os valores da primeira coluna de uma tabela como intervalos. Em nosso exemplo, como procuramos um número aleatório entre 1 e 100, e os valores contidos na primeira coluna da tabela são 1, 31 e 61, são considerados os intervalos: 1 a 30; 31 a 60; e 61 a 100. Isto pode ser verificado entre chaves à direita da caixa de entrada </a:t>
            </a:r>
            <a:r>
              <a:rPr lang="pt-BR" sz="1600" b="1" dirty="0" err="1"/>
              <a:t>Matriz_tabela</a:t>
            </a:r>
            <a:r>
              <a:rPr lang="pt-BR" sz="1600" dirty="0"/>
              <a:t>. {</a:t>
            </a:r>
            <a:r>
              <a:rPr lang="pt-BR" sz="1600" dirty="0">
                <a:solidFill>
                  <a:srgbClr val="008080"/>
                </a:solidFill>
              </a:rPr>
              <a:t>1</a:t>
            </a:r>
            <a:r>
              <a:rPr lang="pt-BR" sz="1600" dirty="0"/>
              <a:t>.</a:t>
            </a:r>
            <a:r>
              <a:rPr lang="pt-BR" sz="1600" dirty="0">
                <a:solidFill>
                  <a:srgbClr val="002060"/>
                </a:solidFill>
              </a:rPr>
              <a:t>30</a:t>
            </a:r>
            <a:r>
              <a:rPr lang="pt-BR" sz="1600" dirty="0"/>
              <a:t>.</a:t>
            </a:r>
            <a:r>
              <a:rPr lang="pt-BR" sz="1600" dirty="0">
                <a:solidFill>
                  <a:srgbClr val="D60093"/>
                </a:solidFill>
              </a:rPr>
              <a:t>10</a:t>
            </a:r>
            <a:r>
              <a:rPr lang="pt-BR" sz="1600" dirty="0"/>
              <a:t>;</a:t>
            </a:r>
            <a:r>
              <a:rPr lang="pt-BR" sz="1600" dirty="0">
                <a:solidFill>
                  <a:srgbClr val="008080"/>
                </a:solidFill>
              </a:rPr>
              <a:t>31</a:t>
            </a:r>
            <a:r>
              <a:rPr lang="pt-BR" sz="1600" dirty="0"/>
              <a:t>.</a:t>
            </a:r>
            <a:r>
              <a:rPr lang="pt-BR" sz="1600" dirty="0">
                <a:solidFill>
                  <a:srgbClr val="002060"/>
                </a:solidFill>
              </a:rPr>
              <a:t>60</a:t>
            </a:r>
            <a:r>
              <a:rPr lang="pt-BR" sz="1600" dirty="0"/>
              <a:t>.</a:t>
            </a:r>
            <a:r>
              <a:rPr lang="pt-BR" sz="1600" dirty="0">
                <a:solidFill>
                  <a:srgbClr val="D60093"/>
                </a:solidFill>
              </a:rPr>
              <a:t>11</a:t>
            </a:r>
            <a:r>
              <a:rPr lang="pt-BR" sz="1600" dirty="0"/>
              <a:t>;</a:t>
            </a:r>
            <a:r>
              <a:rPr lang="pt-BR" sz="1600" dirty="0">
                <a:solidFill>
                  <a:srgbClr val="008080"/>
                </a:solidFill>
              </a:rPr>
              <a:t>61</a:t>
            </a:r>
            <a:r>
              <a:rPr lang="pt-BR" sz="1600" dirty="0"/>
              <a:t>.</a:t>
            </a:r>
            <a:r>
              <a:rPr lang="pt-BR" sz="1600" dirty="0">
                <a:solidFill>
                  <a:srgbClr val="002060"/>
                </a:solidFill>
              </a:rPr>
              <a:t>100</a:t>
            </a:r>
            <a:r>
              <a:rPr lang="pt-BR" sz="1600" dirty="0"/>
              <a:t>.</a:t>
            </a:r>
            <a:r>
              <a:rPr lang="pt-BR" sz="1600" dirty="0">
                <a:solidFill>
                  <a:srgbClr val="D60093"/>
                </a:solidFill>
              </a:rPr>
              <a:t>12</a:t>
            </a:r>
            <a:r>
              <a:rPr lang="pt-BR" sz="1600" dirty="0"/>
              <a:t>}. Caso um número sorteado pertença ao primeiro desses intervalos – número </a:t>
            </a:r>
            <a:r>
              <a:rPr lang="pt-BR" sz="1600" dirty="0">
                <a:solidFill>
                  <a:srgbClr val="FF0000"/>
                </a:solidFill>
              </a:rPr>
              <a:t>18</a:t>
            </a:r>
            <a:r>
              <a:rPr lang="pt-BR" sz="1600" dirty="0"/>
              <a:t>, por exemplo -, o resultado da procura indicará uma demanda de 10; caso se sorteie o número </a:t>
            </a:r>
            <a:r>
              <a:rPr lang="pt-BR" sz="1600" dirty="0">
                <a:solidFill>
                  <a:srgbClr val="FF0000"/>
                </a:solidFill>
              </a:rPr>
              <a:t>58</a:t>
            </a:r>
            <a:r>
              <a:rPr lang="pt-BR" sz="1600" dirty="0"/>
              <a:t>, a demanda será de </a:t>
            </a:r>
            <a:r>
              <a:rPr lang="pt-BR" sz="1600" dirty="0">
                <a:solidFill>
                  <a:srgbClr val="D60093"/>
                </a:solidFill>
              </a:rPr>
              <a:t>11</a:t>
            </a:r>
            <a:r>
              <a:rPr lang="pt-BR" sz="1600" dirty="0"/>
              <a:t>; e assim por diante.</a:t>
            </a:r>
          </a:p>
          <a:p>
            <a:pPr algn="just" eaLnBrk="1" hangingPunct="1">
              <a:spcAft>
                <a:spcPts val="600"/>
              </a:spcAft>
            </a:pPr>
            <a:r>
              <a:rPr lang="pt-BR" sz="1600" dirty="0"/>
              <a:t>A célula que contém a fórmula com a função de procura (B10) pode ser copiada de maneira a serem realizados tantos experimentos quanto desejados. Em nosso exemplo, realizamos um total de cinco experimentos, obtendo os resultados apresentados na Figura 03. Vale lembrar que, caso você elabore uma planilha idêntica a esta, dificilmente chegará aos mesmos resultados, pois toda vez que a função ALEATÓRIOENTRE() for utilizada, o Excel gerará números diferentes.</a:t>
            </a:r>
          </a:p>
        </p:txBody>
      </p:sp>
      <p:sp>
        <p:nvSpPr>
          <p:cNvPr id="9" name="Título 6"/>
          <p:cNvSpPr>
            <a:spLocks noGrp="1"/>
          </p:cNvSpPr>
          <p:nvPr>
            <p:ph type="title"/>
          </p:nvPr>
        </p:nvSpPr>
        <p:spPr>
          <a:xfrm>
            <a:off x="1716998" y="0"/>
            <a:ext cx="7410060" cy="692695"/>
          </a:xfrm>
        </p:spPr>
        <p:txBody>
          <a:bodyPr/>
          <a:lstStyle/>
          <a:p>
            <a:r>
              <a:rPr lang="pt-BR" sz="2800" dirty="0"/>
              <a:t>SIMULAÇÃO no EXCEL</a:t>
            </a:r>
          </a:p>
        </p:txBody>
      </p:sp>
    </p:spTree>
    <p:extLst>
      <p:ext uri="{BB962C8B-B14F-4D97-AF65-F5344CB8AC3E}">
        <p14:creationId xmlns:p14="http://schemas.microsoft.com/office/powerpoint/2010/main" val="343063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44</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3"/>
          <p:cNvSpPr txBox="1">
            <a:spLocks noChangeArrowheads="1"/>
          </p:cNvSpPr>
          <p:nvPr/>
        </p:nvSpPr>
        <p:spPr bwMode="auto">
          <a:xfrm>
            <a:off x="5643563" y="836712"/>
            <a:ext cx="30718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400"/>
              <a:t>Figura 03 - </a:t>
            </a:r>
            <a:r>
              <a:rPr lang="pt-BR" sz="1400" i="1"/>
              <a:t>Experimentos de simulação da demanda de frascos de vitamina C.</a:t>
            </a:r>
            <a:endParaRPr lang="pt-BR" sz="1400"/>
          </a:p>
        </p:txBody>
      </p:sp>
      <p:sp>
        <p:nvSpPr>
          <p:cNvPr id="13" name="CaixaDeTexto 4"/>
          <p:cNvSpPr txBox="1">
            <a:spLocks noChangeArrowheads="1"/>
          </p:cNvSpPr>
          <p:nvPr/>
        </p:nvSpPr>
        <p:spPr bwMode="auto">
          <a:xfrm>
            <a:off x="5715000" y="1689199"/>
            <a:ext cx="32146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Ao arrastar para copiar a fórmula da célula </a:t>
            </a:r>
            <a:r>
              <a:rPr lang="pt-BR" sz="1600" b="1" dirty="0"/>
              <a:t>B11</a:t>
            </a:r>
            <a:r>
              <a:rPr lang="pt-BR" sz="1600" dirty="0"/>
              <a:t> para as outras abaixo (</a:t>
            </a:r>
            <a:r>
              <a:rPr lang="pt-BR" sz="1600" b="1" dirty="0"/>
              <a:t>B12:B15</a:t>
            </a:r>
            <a:r>
              <a:rPr lang="pt-BR" sz="1600" dirty="0"/>
              <a:t>) devemos dolarizar as entradas da </a:t>
            </a:r>
            <a:r>
              <a:rPr lang="pt-BR" sz="1600" b="1" dirty="0" err="1"/>
              <a:t>Matriz_tabela</a:t>
            </a:r>
            <a:r>
              <a:rPr lang="pt-BR" sz="1600" b="1" dirty="0"/>
              <a:t>. </a:t>
            </a:r>
            <a:r>
              <a:rPr lang="pt-BR" sz="1600" dirty="0"/>
              <a:t>Assim, devemos entrar com </a:t>
            </a:r>
            <a:r>
              <a:rPr lang="pt-BR" sz="1600" b="1" dirty="0"/>
              <a:t>$A$4:$C$6</a:t>
            </a:r>
            <a:r>
              <a:rPr lang="pt-BR" sz="1600" dirty="0"/>
              <a:t> na caixa de entrada, caso contrário, aparecerá um erro indesejável.</a:t>
            </a:r>
          </a:p>
        </p:txBody>
      </p:sp>
      <p:sp>
        <p:nvSpPr>
          <p:cNvPr id="14" name="CaixaDeTexto 5"/>
          <p:cNvSpPr txBox="1">
            <a:spLocks noChangeArrowheads="1"/>
          </p:cNvSpPr>
          <p:nvPr/>
        </p:nvSpPr>
        <p:spPr bwMode="auto">
          <a:xfrm>
            <a:off x="285750" y="3989382"/>
            <a:ext cx="83581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Este exemplo permite ilustrar como é possível criar fórmulas no Excel para simular a ocorrência de eventos aleatórios. É importante destacar, nesse sentido, que já existem fórmulas previamente definidas com vistas à modelagem de eventos que seguem determinados tipos de distribuições de probabilidades. Introduzimos a discussão sobre esse tipo de modelagem através do exemplo 02 abaixo, onde é empregado outro recurso do Excel bastante utilizado na geração de eventos aleatórios: a ferramenta de Análise de Dados </a:t>
            </a:r>
            <a:r>
              <a:rPr lang="pt-BR" sz="1600" i="1" dirty="0"/>
              <a:t>Geração de Número Aleatório</a:t>
            </a:r>
            <a:r>
              <a:rPr lang="pt-BR" sz="1600" dirty="0"/>
              <a:t>.</a:t>
            </a:r>
          </a:p>
        </p:txBody>
      </p:sp>
      <p:sp>
        <p:nvSpPr>
          <p:cNvPr id="15" name="Título 6"/>
          <p:cNvSpPr>
            <a:spLocks noGrp="1"/>
          </p:cNvSpPr>
          <p:nvPr>
            <p:ph type="title"/>
          </p:nvPr>
        </p:nvSpPr>
        <p:spPr>
          <a:xfrm>
            <a:off x="1716998" y="0"/>
            <a:ext cx="7410060" cy="692695"/>
          </a:xfrm>
        </p:spPr>
        <p:txBody>
          <a:bodyPr/>
          <a:lstStyle/>
          <a:p>
            <a:r>
              <a:rPr lang="pt-BR" sz="2800" dirty="0"/>
              <a:t>SIMULAÇÃO no EXCEL</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864" y="764704"/>
            <a:ext cx="4267200" cy="322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723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OUTRO EXEMPLO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45</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0" y="764704"/>
            <a:ext cx="892968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Aft>
                <a:spcPts val="600"/>
              </a:spcAft>
            </a:pPr>
            <a:r>
              <a:rPr lang="pt-BR" sz="1600" dirty="0"/>
              <a:t>Consideremos que o </a:t>
            </a:r>
            <a:r>
              <a:rPr lang="pt-BR" sz="1600" i="1" dirty="0" err="1"/>
              <a:t>controller</a:t>
            </a:r>
            <a:r>
              <a:rPr lang="pt-BR" sz="1600" i="1" dirty="0"/>
              <a:t> </a:t>
            </a:r>
            <a:r>
              <a:rPr lang="pt-BR" sz="1600" dirty="0"/>
              <a:t>da “Faça Rápido Empreendimentos Ltda.” está realizando uma </a:t>
            </a:r>
            <a:r>
              <a:rPr lang="pt-BR" sz="1600" b="1" dirty="0"/>
              <a:t>simulação</a:t>
            </a:r>
            <a:r>
              <a:rPr lang="pt-BR" sz="1600" dirty="0"/>
              <a:t> para investigar o possível comportamento do </a:t>
            </a:r>
            <a:r>
              <a:rPr lang="pt-BR" sz="1600" b="1" u="sng" dirty="0"/>
              <a:t>lucro</a:t>
            </a:r>
            <a:r>
              <a:rPr lang="pt-BR" sz="1600" dirty="0"/>
              <a:t> da empresa nos próximos 12 meses. Para tanto, precisa gerar números aleatórios para a variável </a:t>
            </a:r>
            <a:r>
              <a:rPr lang="pt-BR" sz="1600" b="1" dirty="0"/>
              <a:t>vendas</a:t>
            </a:r>
            <a:r>
              <a:rPr lang="pt-BR" sz="1600" dirty="0"/>
              <a:t>, sabendo que esta tem o comportamento de uma </a:t>
            </a:r>
            <a:r>
              <a:rPr lang="pt-BR" sz="1600" i="1" dirty="0"/>
              <a:t>distribuição normal</a:t>
            </a:r>
            <a:r>
              <a:rPr lang="pt-BR" sz="1600" dirty="0"/>
              <a:t>, com média $ 10.000,00 e desvio padrão $ 800,00. Dada sua experiência em Excel, o </a:t>
            </a:r>
            <a:r>
              <a:rPr lang="pt-BR" sz="1600" i="1" dirty="0" err="1"/>
              <a:t>controller</a:t>
            </a:r>
            <a:r>
              <a:rPr lang="pt-BR" sz="1600" dirty="0"/>
              <a:t> realiza rapidamente a geração de 20 números aleatórios para a variável </a:t>
            </a:r>
            <a:r>
              <a:rPr lang="pt-BR" sz="1600" b="1" dirty="0"/>
              <a:t>vendas</a:t>
            </a:r>
            <a:r>
              <a:rPr lang="pt-BR" sz="1600" dirty="0"/>
              <a:t>, conforme os seguintes passos:</a:t>
            </a:r>
          </a:p>
          <a:p>
            <a:pPr algn="just" eaLnBrk="1" hangingPunct="1">
              <a:spcAft>
                <a:spcPts val="600"/>
              </a:spcAft>
            </a:pPr>
            <a:r>
              <a:rPr lang="pt-BR" sz="1600" dirty="0"/>
              <a:t>1. Na guia </a:t>
            </a:r>
            <a:r>
              <a:rPr lang="pt-BR" sz="1600" b="1" dirty="0"/>
              <a:t>Dados</a:t>
            </a:r>
            <a:r>
              <a:rPr lang="pt-BR" sz="1600" dirty="0"/>
              <a:t> selecione no grupo </a:t>
            </a:r>
            <a:r>
              <a:rPr lang="pt-BR" sz="1600" b="1" dirty="0"/>
              <a:t>Análise</a:t>
            </a:r>
            <a:r>
              <a:rPr lang="pt-BR" sz="1600" dirty="0"/>
              <a:t> a ferramenta </a:t>
            </a:r>
            <a:r>
              <a:rPr lang="pt-BR" sz="1600" b="1" dirty="0"/>
              <a:t>Análise de Dados</a:t>
            </a:r>
            <a:r>
              <a:rPr lang="pt-BR" sz="1600" dirty="0"/>
              <a:t>, clicando nela.</a:t>
            </a:r>
          </a:p>
          <a:p>
            <a:pPr eaLnBrk="1" hangingPunct="1"/>
            <a:endParaRPr lang="pt-BR" dirty="0"/>
          </a:p>
        </p:txBody>
      </p:sp>
      <p:pic>
        <p:nvPicPr>
          <p:cNvPr id="9" name="Imagem 3"/>
          <p:cNvPicPr>
            <a:picLocks noChangeAspect="1" noChangeArrowheads="1"/>
          </p:cNvPicPr>
          <p:nvPr/>
        </p:nvPicPr>
        <p:blipFill>
          <a:blip r:embed="rId3">
            <a:extLst>
              <a:ext uri="{28A0092B-C50C-407E-A947-70E740481C1C}">
                <a14:useLocalDpi xmlns:a14="http://schemas.microsoft.com/office/drawing/2010/main" val="0"/>
              </a:ext>
            </a:extLst>
          </a:blip>
          <a:srcRect l="17799" r="13828" b="77966"/>
          <a:stretch>
            <a:fillRect/>
          </a:stretch>
        </p:blipFill>
        <p:spPr bwMode="auto">
          <a:xfrm>
            <a:off x="214313" y="2764954"/>
            <a:ext cx="54006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4"/>
          <p:cNvSpPr txBox="1">
            <a:spLocks noChangeArrowheads="1"/>
          </p:cNvSpPr>
          <p:nvPr/>
        </p:nvSpPr>
        <p:spPr bwMode="auto">
          <a:xfrm>
            <a:off x="214313" y="3979392"/>
            <a:ext cx="542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a:t>Isto fará aparecer a caixa de diálogo </a:t>
            </a:r>
            <a:r>
              <a:rPr lang="pt-BR" sz="1600" b="1"/>
              <a:t>Análise de dados</a:t>
            </a:r>
            <a:r>
              <a:rPr lang="pt-BR" sz="1600"/>
              <a:t> ao lado:</a:t>
            </a:r>
          </a:p>
        </p:txBody>
      </p:sp>
      <p:pic>
        <p:nvPicPr>
          <p:cNvPr id="14" name="Imagem 5"/>
          <p:cNvPicPr>
            <a:picLocks noChangeAspect="1" noChangeArrowheads="1"/>
          </p:cNvPicPr>
          <p:nvPr/>
        </p:nvPicPr>
        <p:blipFill>
          <a:blip r:embed="rId3">
            <a:extLst>
              <a:ext uri="{28A0092B-C50C-407E-A947-70E740481C1C}">
                <a14:useLocalDpi xmlns:a14="http://schemas.microsoft.com/office/drawing/2010/main" val="0"/>
              </a:ext>
            </a:extLst>
          </a:blip>
          <a:srcRect l="38625" t="44633" r="31921" b="33897"/>
          <a:stretch>
            <a:fillRect/>
          </a:stretch>
        </p:blipFill>
        <p:spPr bwMode="auto">
          <a:xfrm>
            <a:off x="5857875" y="2622079"/>
            <a:ext cx="30765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ixaDeTexto 6"/>
          <p:cNvSpPr txBox="1">
            <a:spLocks noChangeArrowheads="1"/>
          </p:cNvSpPr>
          <p:nvPr/>
        </p:nvSpPr>
        <p:spPr bwMode="auto">
          <a:xfrm>
            <a:off x="5715000" y="4050829"/>
            <a:ext cx="321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400"/>
              <a:t>Escolha Geração de número aleatório e, a seguir, aperte o botão OK.</a:t>
            </a:r>
          </a:p>
        </p:txBody>
      </p:sp>
      <p:sp>
        <p:nvSpPr>
          <p:cNvPr id="16" name="CaixaDeTexto 7"/>
          <p:cNvSpPr txBox="1">
            <a:spLocks noChangeArrowheads="1"/>
          </p:cNvSpPr>
          <p:nvPr/>
        </p:nvSpPr>
        <p:spPr bwMode="auto">
          <a:xfrm>
            <a:off x="71438" y="4908079"/>
            <a:ext cx="8858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a:t>2. Aparecerá agora uma nova caixa de diálogo a ser preenchida com as informações requeridas, como demonstra a Figura 04 abaixo:</a:t>
            </a:r>
          </a:p>
          <a:p>
            <a:pPr eaLnBrk="1" hangingPunct="1"/>
            <a:endParaRPr lang="pt-BR"/>
          </a:p>
        </p:txBody>
      </p:sp>
    </p:spTree>
    <p:extLst>
      <p:ext uri="{BB962C8B-B14F-4D97-AF65-F5344CB8AC3E}">
        <p14:creationId xmlns:p14="http://schemas.microsoft.com/office/powerpoint/2010/main" val="236244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endParaRPr lang="pt-BR" dirty="0"/>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46</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2"/>
          <p:cNvPicPr>
            <a:picLocks noChangeAspect="1" noChangeArrowheads="1"/>
          </p:cNvPicPr>
          <p:nvPr/>
        </p:nvPicPr>
        <p:blipFill>
          <a:blip r:embed="rId3">
            <a:extLst>
              <a:ext uri="{28A0092B-C50C-407E-A947-70E740481C1C}">
                <a14:useLocalDpi xmlns:a14="http://schemas.microsoft.com/office/drawing/2010/main" val="0"/>
              </a:ext>
            </a:extLst>
          </a:blip>
          <a:srcRect l="17622" t="18645" r="35408" b="33617"/>
          <a:stretch>
            <a:fillRect/>
          </a:stretch>
        </p:blipFill>
        <p:spPr bwMode="auto">
          <a:xfrm>
            <a:off x="0" y="500063"/>
            <a:ext cx="514350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3"/>
          <p:cNvSpPr txBox="1">
            <a:spLocks noChangeArrowheads="1"/>
          </p:cNvSpPr>
          <p:nvPr/>
        </p:nvSpPr>
        <p:spPr bwMode="auto">
          <a:xfrm>
            <a:off x="5143500" y="538906"/>
            <a:ext cx="3786188"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pt-BR" sz="1400" i="1" dirty="0"/>
              <a:t> Número de variáveis</a:t>
            </a:r>
            <a:r>
              <a:rPr lang="pt-BR" sz="1400" dirty="0"/>
              <a:t>: deve ser inserido o número de colunas de valores que se deseja na tabela de saída. É digitado o número 1, pois queremos gerar números aleatórios apenas para a variável vendas;</a:t>
            </a:r>
          </a:p>
          <a:p>
            <a:pPr eaLnBrk="1" hangingPunct="1">
              <a:buFont typeface="Arial" pitchFamily="34" charset="0"/>
              <a:buChar char="•"/>
            </a:pPr>
            <a:r>
              <a:rPr lang="pt-BR" sz="1400" i="1" dirty="0"/>
              <a:t> Número de números aleatórios</a:t>
            </a:r>
            <a:r>
              <a:rPr lang="pt-BR" sz="1400" dirty="0"/>
              <a:t>: deve ser inserido o número de pontos de dados que se deseja visualizar. É digitado o número 20, que representa a quantidade de números aleatórios que queremos gerar para a variável vendas;</a:t>
            </a:r>
          </a:p>
          <a:p>
            <a:pPr eaLnBrk="1" hangingPunct="1">
              <a:buFont typeface="Arial" pitchFamily="34" charset="0"/>
              <a:buChar char="•"/>
            </a:pPr>
            <a:r>
              <a:rPr lang="pt-BR" sz="1400" i="1" dirty="0"/>
              <a:t> Distribuição</a:t>
            </a:r>
            <a:r>
              <a:rPr lang="pt-BR" sz="1400" dirty="0"/>
              <a:t>: deve ser selecionado o tipo de distribuição da variável para a qual se deseja criar valores randômicos. Pode ser uniforme, normal, Bernoulli, binomial, Poisson, padronizada, discreta. É selecionada a distribuição normal e digitados os parâmetros já conhecidos: média $ 10.000 e desvio padrão $ 800;</a:t>
            </a:r>
          </a:p>
        </p:txBody>
      </p:sp>
      <p:sp>
        <p:nvSpPr>
          <p:cNvPr id="13" name="CaixaDeTexto 4"/>
          <p:cNvSpPr txBox="1">
            <a:spLocks noChangeArrowheads="1"/>
          </p:cNvSpPr>
          <p:nvPr/>
        </p:nvSpPr>
        <p:spPr bwMode="auto">
          <a:xfrm>
            <a:off x="214313" y="4581128"/>
            <a:ext cx="86439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buFont typeface="Arial" pitchFamily="34" charset="0"/>
              <a:buChar char="•"/>
            </a:pPr>
            <a:r>
              <a:rPr lang="pt-BR" sz="1600" i="1" dirty="0"/>
              <a:t> Semente aleatória</a:t>
            </a:r>
            <a:r>
              <a:rPr lang="pt-BR" sz="1600" dirty="0"/>
              <a:t>: permite que seja inserido um valor opcional com base no qual os números randômicos serão gerados. Esse recurso é utilizado quando desejamos produzir os mesmos números randômicos posteriormente. Esse procedimento torna-se muito importante numa pesquisa, pois permite que o próximo pesquisador chegue ao mesmo resultado, embora os números sejam aleatórios;</a:t>
            </a:r>
          </a:p>
          <a:p>
            <a:pPr algn="just" eaLnBrk="1" hangingPunct="1">
              <a:buFont typeface="Arial" pitchFamily="34" charset="0"/>
              <a:buChar char="•"/>
            </a:pPr>
            <a:r>
              <a:rPr lang="pt-BR" sz="1600" dirty="0"/>
              <a:t> Opções de saída: indicar uma das opções existentes. No exemplo, escolhemos “intervalo de saída” e indicamos a célula A2, com base na qual os números selecionados devem ser apresentados. A Figura 05 mostra os valores assim calculados.</a:t>
            </a:r>
          </a:p>
        </p:txBody>
      </p:sp>
    </p:spTree>
    <p:extLst>
      <p:ext uri="{BB962C8B-B14F-4D97-AF65-F5344CB8AC3E}">
        <p14:creationId xmlns:p14="http://schemas.microsoft.com/office/powerpoint/2010/main" val="2674745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endParaRPr lang="pt-BR" dirty="0"/>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47</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1232123"/>
            <a:ext cx="48577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3"/>
          <p:cNvSpPr txBox="1">
            <a:spLocks noChangeArrowheads="1"/>
          </p:cNvSpPr>
          <p:nvPr/>
        </p:nvSpPr>
        <p:spPr bwMode="auto">
          <a:xfrm>
            <a:off x="5143500" y="1160685"/>
            <a:ext cx="3929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t>Figura 05 – </a:t>
            </a:r>
            <a:r>
              <a:rPr lang="pt-BR" i="1"/>
              <a:t>Valores das simulações das vendas.</a:t>
            </a:r>
            <a:endParaRPr lang="pt-BR"/>
          </a:p>
          <a:p>
            <a:pPr eaLnBrk="1" hangingPunct="1"/>
            <a:endParaRPr lang="pt-BR"/>
          </a:p>
        </p:txBody>
      </p:sp>
    </p:spTree>
    <p:extLst>
      <p:ext uri="{BB962C8B-B14F-4D97-AF65-F5344CB8AC3E}">
        <p14:creationId xmlns:p14="http://schemas.microsoft.com/office/powerpoint/2010/main" val="967319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Exemplo Banco no Excel</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48</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35496" y="1091530"/>
            <a:ext cx="89289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dirty="0"/>
              <a:t>Tomando como exemplo o caso do banco resolvido manualmente, vamos agora  resolvê-lo com  o apoio do Excel.</a:t>
            </a:r>
          </a:p>
          <a:p>
            <a:pPr algn="just" eaLnBrk="1" hangingPunct="1"/>
            <a:r>
              <a:rPr lang="pt-BR" dirty="0"/>
              <a:t>Durante 2 dias as medidas  seguiam a distribuição de frequência seguinte:</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3" y="2738586"/>
            <a:ext cx="50736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a:spLocks noChangeArrowheads="1"/>
          </p:cNvSpPr>
          <p:nvPr/>
        </p:nvSpPr>
        <p:spPr bwMode="auto">
          <a:xfrm>
            <a:off x="5180583" y="2637200"/>
            <a:ext cx="378390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dirty="0"/>
              <a:t>Monte uma planilha como esta.</a:t>
            </a:r>
          </a:p>
          <a:p>
            <a:pPr algn="just" eaLnBrk="1" hangingPunct="1">
              <a:spcBef>
                <a:spcPts val="600"/>
              </a:spcBef>
            </a:pPr>
            <a:r>
              <a:rPr lang="pt-BR" dirty="0"/>
              <a:t>A seguir construa as colunas de distribuição de probabilidades. Assim:</a:t>
            </a: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208" y="4699149"/>
            <a:ext cx="73882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endParaRPr lang="pt-BR" dirty="0"/>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49</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0" y="6429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2000" dirty="0"/>
              <a:t>2. Construa a distribuição probabilística acumulada.</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8" y="1037283"/>
            <a:ext cx="845185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a:spLocks noChangeArrowheads="1"/>
          </p:cNvSpPr>
          <p:nvPr/>
        </p:nvSpPr>
        <p:spPr bwMode="auto">
          <a:xfrm>
            <a:off x="71438" y="2668850"/>
            <a:ext cx="835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2000" dirty="0"/>
              <a:t>3. Definindo um intervalo de números aleatórios para cada variável</a:t>
            </a: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5" y="3068960"/>
            <a:ext cx="8688388"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4018019-2D96-4954-B449-47FAB1208DC8}" type="datetime1">
              <a:rPr lang="pt-BR" smtClean="0"/>
              <a:t>27/05/2022</a:t>
            </a:fld>
            <a:endParaRPr lang="en-US" dirty="0"/>
          </a:p>
        </p:txBody>
      </p:sp>
      <p:sp>
        <p:nvSpPr>
          <p:cNvPr id="4"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pic>
        <p:nvPicPr>
          <p:cNvPr id="6"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7"/>
          <p:cNvSpPr>
            <a:spLocks noGrp="1"/>
          </p:cNvSpPr>
          <p:nvPr>
            <p:ph type="sldNum" sz="quarter" idx="4"/>
          </p:nvPr>
        </p:nvSpPr>
        <p:spPr/>
        <p:txBody>
          <a:bodyPr/>
          <a:lstStyle/>
          <a:p>
            <a:fld id="{E7FC2929-05C7-4421-BD35-730BA91A420B}" type="slidenum">
              <a:rPr lang="en-US" smtClean="0"/>
              <a:pPr/>
              <a:t>5</a:t>
            </a:fld>
            <a:endParaRPr lang="en-US" dirty="0"/>
          </a:p>
        </p:txBody>
      </p:sp>
      <p:sp>
        <p:nvSpPr>
          <p:cNvPr id="9" name="Título 6"/>
          <p:cNvSpPr>
            <a:spLocks noGrp="1"/>
          </p:cNvSpPr>
          <p:nvPr>
            <p:ph type="title"/>
          </p:nvPr>
        </p:nvSpPr>
        <p:spPr>
          <a:xfrm>
            <a:off x="1716998" y="0"/>
            <a:ext cx="7410060" cy="692695"/>
          </a:xfrm>
        </p:spPr>
        <p:txBody>
          <a:bodyPr/>
          <a:lstStyle/>
          <a:p>
            <a:r>
              <a:rPr lang="pt-BR" dirty="0"/>
              <a:t>Quando Surgiu essa Técnica?</a:t>
            </a:r>
          </a:p>
        </p:txBody>
      </p:sp>
      <p:sp>
        <p:nvSpPr>
          <p:cNvPr id="2" name="Retângulo 1"/>
          <p:cNvSpPr/>
          <p:nvPr/>
        </p:nvSpPr>
        <p:spPr>
          <a:xfrm>
            <a:off x="323528" y="764704"/>
            <a:ext cx="8496944" cy="3939540"/>
          </a:xfrm>
          <a:prstGeom prst="rect">
            <a:avLst/>
          </a:prstGeom>
        </p:spPr>
        <p:txBody>
          <a:bodyPr wrap="square">
            <a:spAutoFit/>
          </a:bodyPr>
          <a:lstStyle/>
          <a:p>
            <a:pPr algn="just">
              <a:spcAft>
                <a:spcPts val="1200"/>
              </a:spcAft>
            </a:pPr>
            <a:r>
              <a:rPr lang="pt-BR" dirty="0">
                <a:latin typeface="Arial" panose="020B0604020202020204" pitchFamily="34" charset="0"/>
                <a:ea typeface="Calibri" panose="020F0502020204030204" pitchFamily="34" charset="0"/>
                <a:cs typeface="Arial" panose="020B0604020202020204" pitchFamily="34" charset="0"/>
              </a:rPr>
              <a:t>A </a:t>
            </a:r>
            <a:r>
              <a:rPr lang="pt-BR" i="1" dirty="0">
                <a:latin typeface="Arial" panose="020B0604020202020204" pitchFamily="34" charset="0"/>
                <a:ea typeface="Calibri" panose="020F0502020204030204" pitchFamily="34" charset="0"/>
                <a:cs typeface="Arial" panose="020B0604020202020204" pitchFamily="34" charset="0"/>
              </a:rPr>
              <a:t>Simulação</a:t>
            </a:r>
            <a:r>
              <a:rPr lang="pt-BR" dirty="0">
                <a:latin typeface="Arial" panose="020B0604020202020204" pitchFamily="34" charset="0"/>
                <a:ea typeface="Calibri" panose="020F0502020204030204" pitchFamily="34" charset="0"/>
                <a:cs typeface="Arial" panose="020B0604020202020204" pitchFamily="34" charset="0"/>
              </a:rPr>
              <a:t> surgiu pela primeira vez durante a Segunda Guerra Mundial, quando equipes de pesquisadores buscavam criar métodos para resolver problemas táticos e estratégicos em operações militares. </a:t>
            </a:r>
          </a:p>
          <a:p>
            <a:pPr algn="just">
              <a:spcAft>
                <a:spcPts val="600"/>
              </a:spcAft>
            </a:pPr>
            <a:r>
              <a:rPr lang="pt-BR" dirty="0">
                <a:latin typeface="Arial" panose="020B0604020202020204" pitchFamily="34" charset="0"/>
                <a:ea typeface="Calibri" panose="020F0502020204030204" pitchFamily="34" charset="0"/>
                <a:cs typeface="Arial" panose="020B0604020202020204" pitchFamily="34" charset="0"/>
              </a:rPr>
              <a:t>Em função do sucesso obtido, mais tarde, os meios acadêmicos e empresariais buscaram trazer estas ferramentas para resolver problemas de gestão. É importante ainda ressaltar que, com o rápido avanço dos recursos computacionais, ficou muito mais fácil desenvolver modelos matemáticos mais avançados e funcionais</a:t>
            </a:r>
            <a:endParaRPr lang="pt-BR" dirty="0">
              <a:latin typeface="Arial" panose="020B0604020202020204" pitchFamily="34" charset="0"/>
              <a:cs typeface="Arial" panose="020B0604020202020204" pitchFamily="34" charset="0"/>
            </a:endParaRPr>
          </a:p>
        </p:txBody>
      </p:sp>
      <p:sp>
        <p:nvSpPr>
          <p:cNvPr id="5" name="Retângulo 4"/>
          <p:cNvSpPr/>
          <p:nvPr/>
        </p:nvSpPr>
        <p:spPr>
          <a:xfrm>
            <a:off x="323528" y="4665361"/>
            <a:ext cx="8496944" cy="1569660"/>
          </a:xfrm>
          <a:prstGeom prst="rect">
            <a:avLst/>
          </a:prstGeom>
        </p:spPr>
        <p:txBody>
          <a:bodyPr wrap="square">
            <a:spAutoFit/>
          </a:bodyPr>
          <a:lstStyle/>
          <a:p>
            <a:pPr indent="180340" algn="just">
              <a:spcAft>
                <a:spcPts val="600"/>
              </a:spcAft>
            </a:pPr>
            <a:r>
              <a:rPr lang="pt-BR" i="1" dirty="0">
                <a:ea typeface="Calibri" panose="020F0502020204030204" pitchFamily="34" charset="0"/>
                <a:cs typeface="Arial" panose="020B0604020202020204" pitchFamily="34" charset="0"/>
              </a:rPr>
              <a:t>É a utilização do método científico para prover os departamentos executivos de organizações com elementos quantitativos para tomada de decisões sobre operações que estejam sob o seu controle</a:t>
            </a:r>
            <a:r>
              <a:rPr lang="pt-BR" dirty="0">
                <a:ea typeface="Calibri" panose="020F0502020204030204" pitchFamily="34" charset="0"/>
                <a:cs typeface="Arial" panose="020B0604020202020204" pitchFamily="34" charset="0"/>
              </a:rPr>
              <a:t>. </a:t>
            </a:r>
            <a:endParaRPr lang="pt-BR" sz="1600" dirty="0">
              <a:effectLst/>
              <a:latin typeface="Cambria Math"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95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endParaRPr lang="pt-BR" dirty="0"/>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50</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1380703"/>
            <a:ext cx="87868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3"/>
          <p:cNvSpPr txBox="1">
            <a:spLocks noChangeArrowheads="1"/>
          </p:cNvSpPr>
          <p:nvPr/>
        </p:nvSpPr>
        <p:spPr bwMode="auto">
          <a:xfrm>
            <a:off x="142875" y="666328"/>
            <a:ext cx="835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dirty="0"/>
              <a:t>4. Gerando números aleatórios e</a:t>
            </a:r>
          </a:p>
          <a:p>
            <a:pPr eaLnBrk="1" hangingPunct="1"/>
            <a:r>
              <a:rPr lang="pt-BR" dirty="0"/>
              <a:t>5. Simulando o experimento</a:t>
            </a:r>
          </a:p>
        </p:txBody>
      </p:sp>
    </p:spTree>
    <p:extLst>
      <p:ext uri="{BB962C8B-B14F-4D97-AF65-F5344CB8AC3E}">
        <p14:creationId xmlns:p14="http://schemas.microsoft.com/office/powerpoint/2010/main" val="1224150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1</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51</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35496" y="692696"/>
            <a:ext cx="9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Voltemos ao caso da agência de banco que você gerenciou durante os estudos deste capítulo. O que aconteceria com o tempo médio de espera na fila, se, fosse o 5º dia útil do mês, quando a maioria das pessoas vêm fazer o pagamento de suas contas no caixa da agência? Admita, para este caso, que a distribuição de frequências para o tempo entre chegadas dos clientes e do atendimento seguem a tabela, a seguir:</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46" y="2132856"/>
            <a:ext cx="4754810" cy="204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4"/>
          <p:cNvSpPr txBox="1">
            <a:spLocks noChangeArrowheads="1"/>
          </p:cNvSpPr>
          <p:nvPr/>
        </p:nvSpPr>
        <p:spPr bwMode="auto">
          <a:xfrm>
            <a:off x="5076056" y="2132856"/>
            <a:ext cx="39604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Usando a mesma linha de números aleatórios proposta no caso anterior e simulando para os mesmos 25 clientes, calcule o tempo médio de espera na fila e diga se a situação ficou pior ou melhor que anteriormente.</a:t>
            </a:r>
          </a:p>
        </p:txBody>
      </p:sp>
      <p:sp>
        <p:nvSpPr>
          <p:cNvPr id="14" name="CaixaDeTexto 13"/>
          <p:cNvSpPr txBox="1">
            <a:spLocks noChangeArrowheads="1"/>
          </p:cNvSpPr>
          <p:nvPr/>
        </p:nvSpPr>
        <p:spPr bwMode="auto">
          <a:xfrm>
            <a:off x="249808" y="4149080"/>
            <a:ext cx="5286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b="1" dirty="0">
                <a:solidFill>
                  <a:srgbClr val="002060"/>
                </a:solidFill>
              </a:rPr>
              <a:t>Solução</a:t>
            </a:r>
            <a:endParaRPr lang="pt-BR" sz="1600" dirty="0"/>
          </a:p>
        </p:txBody>
      </p:sp>
      <p:sp>
        <p:nvSpPr>
          <p:cNvPr id="15" name="CaixaDeTexto 14"/>
          <p:cNvSpPr txBox="1">
            <a:spLocks noChangeArrowheads="1"/>
          </p:cNvSpPr>
          <p:nvPr/>
        </p:nvSpPr>
        <p:spPr bwMode="auto">
          <a:xfrm>
            <a:off x="6732240" y="4437112"/>
            <a:ext cx="2143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Passo #01. construir as </a:t>
            </a:r>
            <a:r>
              <a:rPr lang="pt-BR" sz="1800" dirty="0" err="1"/>
              <a:t>colu-nas</a:t>
            </a:r>
            <a:r>
              <a:rPr lang="pt-BR" sz="1800" dirty="0"/>
              <a:t> de </a:t>
            </a:r>
            <a:r>
              <a:rPr lang="pt-BR" sz="1800" dirty="0">
                <a:effectLst>
                  <a:outerShdw blurRad="38100" dist="38100" dir="2700000" algn="tl">
                    <a:srgbClr val="000000">
                      <a:alpha val="43137"/>
                    </a:srgbClr>
                  </a:outerShdw>
                </a:effectLst>
              </a:rPr>
              <a:t>distribuição de probabilidades</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71" y="4483477"/>
            <a:ext cx="6269806" cy="20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1 - Continuação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52</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0" y="642174"/>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dirty="0"/>
              <a:t>2. Construa a distribuição probabilística acumulada.</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59685"/>
            <a:ext cx="7814071" cy="199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a:spLocks noChangeArrowheads="1"/>
          </p:cNvSpPr>
          <p:nvPr/>
        </p:nvSpPr>
        <p:spPr bwMode="auto">
          <a:xfrm>
            <a:off x="71438" y="2874422"/>
            <a:ext cx="83581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dirty="0"/>
              <a:t>3. Definindo um intervalo de números aleatórios para cada variável</a:t>
            </a:r>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737" y="3140968"/>
            <a:ext cx="8604448" cy="350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1 - Continuação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53</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2"/>
          <p:cNvSpPr txBox="1">
            <a:spLocks noChangeArrowheads="1"/>
          </p:cNvSpPr>
          <p:nvPr/>
        </p:nvSpPr>
        <p:spPr bwMode="auto">
          <a:xfrm>
            <a:off x="392845" y="632882"/>
            <a:ext cx="8427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dirty="0"/>
              <a:t>4. Gerando números aleatórios e</a:t>
            </a:r>
          </a:p>
          <a:p>
            <a:pPr eaLnBrk="1" hangingPunct="1"/>
            <a:r>
              <a:rPr lang="pt-BR" sz="1600" dirty="0"/>
              <a:t>5. Simulando o experimento</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96752"/>
            <a:ext cx="8460431" cy="530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2 e 3</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54</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0" y="692696"/>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A indústria de bolos confeitados SANTA GULODICE tem sua produção baseada em uma política de capacidade constante de fabricação, ou seja, escolhe produzir durante todo o ano a mesma quantidade mensal de 1100 unidades, que é a sua capacidade máxima de produção. Em função da alta concorrência neste mercado, a empresa tem uma demanda ao longo do ano baseada na seguinte distribuição probabilística</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2050901"/>
            <a:ext cx="4398963"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2050901"/>
            <a:ext cx="45720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6"/>
          <p:cNvSpPr txBox="1">
            <a:spLocks noChangeArrowheads="1"/>
          </p:cNvSpPr>
          <p:nvPr/>
        </p:nvSpPr>
        <p:spPr bwMode="auto">
          <a:xfrm>
            <a:off x="0" y="4409281"/>
            <a:ext cx="442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Considere, para os cálculos, que a </a:t>
            </a:r>
            <a:r>
              <a:rPr lang="pt-BR" sz="1600" b="1" dirty="0"/>
              <a:t>margem de contribuição unitária</a:t>
            </a:r>
            <a:r>
              <a:rPr lang="pt-BR" sz="1600" dirty="0"/>
              <a:t> de cada bolo é R$ 20,00, e que o custo de estocagem unitário para cada bolo, na câmara fria da indústria, gira em torno de R$ 3,00.</a:t>
            </a:r>
          </a:p>
        </p:txBody>
      </p:sp>
    </p:spTree>
    <p:extLst>
      <p:ext uri="{BB962C8B-B14F-4D97-AF65-F5344CB8AC3E}">
        <p14:creationId xmlns:p14="http://schemas.microsoft.com/office/powerpoint/2010/main" val="1224150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Atividades 2 e 3</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55</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214312" y="1290246"/>
            <a:ext cx="44291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600" b="1" dirty="0">
                <a:solidFill>
                  <a:srgbClr val="00B050"/>
                </a:solidFill>
              </a:rPr>
              <a:t>SOLUÇÃO</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628800"/>
            <a:ext cx="8674799" cy="465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5"/>
          <p:cNvSpPr txBox="1">
            <a:spLocks noChangeArrowheads="1"/>
          </p:cNvSpPr>
          <p:nvPr/>
        </p:nvSpPr>
        <p:spPr bwMode="auto">
          <a:xfrm>
            <a:off x="142875" y="668040"/>
            <a:ext cx="9001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1800" dirty="0"/>
              <a:t>Qual a margem de contribuição total que a empresa deixaria de ganhar durante todo o ano por não ter o produto disponível para venda no momento certo?</a:t>
            </a:r>
          </a:p>
        </p:txBody>
      </p:sp>
    </p:spTree>
    <p:extLst>
      <p:ext uri="{BB962C8B-B14F-4D97-AF65-F5344CB8AC3E}">
        <p14:creationId xmlns:p14="http://schemas.microsoft.com/office/powerpoint/2010/main" val="122415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Atividades 2 e 3</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56</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440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Atividades 2 e 3</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57</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1" y="5517232"/>
            <a:ext cx="86764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A medida evitaria a perda das vendas, gerando um ganho de margem de contribuição de R$ 14.000,00, porém o custo de armazenagem no ano sairia de R$ 6.600,00 para R$ 52.680,00, inviabilizando a proposta de aumento da capacidade, a menos que haja prospecção de novos mercados consumidores para o produto.</a:t>
            </a:r>
          </a:p>
        </p:txBody>
      </p:sp>
      <p:sp>
        <p:nvSpPr>
          <p:cNvPr id="9" name="CaixaDeTexto 4"/>
          <p:cNvSpPr txBox="1">
            <a:spLocks noChangeArrowheads="1"/>
          </p:cNvSpPr>
          <p:nvPr/>
        </p:nvSpPr>
        <p:spPr bwMode="auto">
          <a:xfrm>
            <a:off x="142875" y="685145"/>
            <a:ext cx="88936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Caso aumentemos a capacidade de produção da indústria de bolos em 20%, o aumento de margem de contribuição recebido seria maior que os gastos com estoques?</a:t>
            </a: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499" y="1513089"/>
            <a:ext cx="6734522" cy="4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4</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58</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0" y="694903"/>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A clínica popular </a:t>
            </a:r>
            <a:r>
              <a:rPr lang="pt-BR" sz="1600" i="1" dirty="0"/>
              <a:t>Dr. Saturnino Ferro</a:t>
            </a:r>
            <a:r>
              <a:rPr lang="pt-BR" sz="1600" dirty="0"/>
              <a:t> realiza a consulta de cada um de seus pacientes em um tempo médio de 15 minutos, sendo o valor de cada consulta igual a R$ 20,00. O horário de chegada diário de pessoas na clínica pode ser representado no quadro de distribuição probabilística, a seguir</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720630"/>
            <a:ext cx="4032448" cy="197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5"/>
          <p:cNvSpPr txBox="1">
            <a:spLocks noChangeArrowheads="1"/>
          </p:cNvSpPr>
          <p:nvPr/>
        </p:nvSpPr>
        <p:spPr bwMode="auto">
          <a:xfrm>
            <a:off x="4139952" y="1829142"/>
            <a:ext cx="48965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A clínica funciona de 8:00 às 17:00, e quando tem pacientes aguardando consulta após o horário de encerramento das atividades, estes são orientados a retornarem no dia seguinte. Construa uma </a:t>
            </a:r>
            <a:r>
              <a:rPr lang="pt-BR" sz="1600" dirty="0">
                <a:effectLst>
                  <a:outerShdw blurRad="38100" dist="38100" dir="2700000" algn="tl">
                    <a:srgbClr val="000000">
                      <a:alpha val="43137"/>
                    </a:srgbClr>
                  </a:outerShdw>
                </a:effectLst>
              </a:rPr>
              <a:t>simulação</a:t>
            </a:r>
            <a:r>
              <a:rPr lang="pt-BR" sz="1600" dirty="0"/>
              <a:t> pelo </a:t>
            </a:r>
            <a:r>
              <a:rPr lang="pt-BR" sz="1600" u="sng" dirty="0"/>
              <a:t>método de Monte Carlo</a:t>
            </a:r>
            <a:r>
              <a:rPr lang="pt-BR" sz="1600" dirty="0"/>
              <a:t>, utilizando (caso necessário) da segunda até a quarta linha da tabela de números aleatórios apresentada no nosso</a:t>
            </a:r>
          </a:p>
        </p:txBody>
      </p:sp>
      <p:sp>
        <p:nvSpPr>
          <p:cNvPr id="14" name="CaixaDeTexto 6"/>
          <p:cNvSpPr txBox="1">
            <a:spLocks noChangeArrowheads="1"/>
          </p:cNvSpPr>
          <p:nvPr/>
        </p:nvSpPr>
        <p:spPr bwMode="auto">
          <a:xfrm>
            <a:off x="214312" y="3750865"/>
            <a:ext cx="882218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600" dirty="0"/>
              <a:t>slide 32 (da esquerda para a direita). Apresentamos, para facilitar a montagem do problema, as duas primeiras linhas da tabela-padrão de simulação, que irá conduzi-lo à resolução deste caso.</a:t>
            </a: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4391243"/>
            <a:ext cx="6364998" cy="199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4 - Solução</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59</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107504" y="1268760"/>
            <a:ext cx="21027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sz="1800" dirty="0"/>
              <a:t>Qual o tempo médio de espera dos pacientes para serem </a:t>
            </a:r>
            <a:r>
              <a:rPr lang="pt-BR" sz="1800" dirty="0" err="1"/>
              <a:t>atendi-dos</a:t>
            </a:r>
            <a:r>
              <a:rPr lang="pt-BR" sz="1800" dirty="0"/>
              <a:t> na clínica?</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692695"/>
            <a:ext cx="5449887"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Por que Simular?</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6</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07504" y="783531"/>
            <a:ext cx="8856984" cy="5165749"/>
          </a:xfrm>
          <a:prstGeom prst="rect">
            <a:avLst/>
          </a:prstGeom>
          <a:solidFill>
            <a:srgbClr val="993300"/>
          </a:solidFill>
          <a:ln/>
        </p:spPr>
        <p:style>
          <a:lnRef idx="3">
            <a:schemeClr val="lt1"/>
          </a:lnRef>
          <a:fillRef idx="1">
            <a:schemeClr val="accent5"/>
          </a:fillRef>
          <a:effectRef idx="1">
            <a:schemeClr val="accent5"/>
          </a:effectRef>
          <a:fontRef idx="minor">
            <a:schemeClr val="lt1"/>
          </a:fontRef>
        </p:style>
        <p:txBody>
          <a:bodyPr lIns="92075" tIns="46038" rIns="92075" bIns="46038"/>
          <a:lstStyle/>
          <a:p>
            <a:pPr marL="285750" indent="-285750" algn="just">
              <a:spcBef>
                <a:spcPts val="1200"/>
              </a:spcBef>
              <a:buClr>
                <a:srgbClr val="CC3300"/>
              </a:buClr>
              <a:buFontTx/>
              <a:buChar char="•"/>
              <a:defRPr/>
            </a:pPr>
            <a:r>
              <a:rPr lang="en-US" sz="2800" kern="0" dirty="0" err="1">
                <a:latin typeface="Arial" pitchFamily="34" charset="0"/>
                <a:cs typeface="Arial" pitchFamily="34" charset="0"/>
              </a:rPr>
              <a:t>Proporciona</a:t>
            </a:r>
            <a:r>
              <a:rPr lang="en-US" sz="2800" kern="0" dirty="0">
                <a:latin typeface="Arial" pitchFamily="34" charset="0"/>
                <a:cs typeface="Arial" pitchFamily="34" charset="0"/>
              </a:rPr>
              <a:t> </a:t>
            </a:r>
            <a:r>
              <a:rPr lang="en-US" sz="2800" kern="0" dirty="0" err="1">
                <a:latin typeface="Arial" pitchFamily="34" charset="0"/>
                <a:cs typeface="Arial" pitchFamily="34" charset="0"/>
              </a:rPr>
              <a:t>melhor</a:t>
            </a:r>
            <a:r>
              <a:rPr lang="en-US" sz="2800" kern="0" dirty="0">
                <a:latin typeface="Arial" pitchFamily="34" charset="0"/>
                <a:cs typeface="Arial" pitchFamily="34" charset="0"/>
              </a:rPr>
              <a:t> </a:t>
            </a:r>
            <a:r>
              <a:rPr lang="en-US" sz="2800" kern="0" dirty="0" err="1">
                <a:latin typeface="Arial" pitchFamily="34" charset="0"/>
                <a:cs typeface="Arial" pitchFamily="34" charset="0"/>
              </a:rPr>
              <a:t>compreensão</a:t>
            </a:r>
            <a:r>
              <a:rPr lang="en-US" sz="2800" kern="0" dirty="0">
                <a:latin typeface="Arial" pitchFamily="34" charset="0"/>
                <a:cs typeface="Arial" pitchFamily="34" charset="0"/>
              </a:rPr>
              <a:t> </a:t>
            </a:r>
            <a:r>
              <a:rPr lang="en-US" sz="2800" kern="0" dirty="0" err="1">
                <a:latin typeface="Arial" pitchFamily="34" charset="0"/>
                <a:cs typeface="Arial" pitchFamily="34" charset="0"/>
              </a:rPr>
              <a:t>sobre</a:t>
            </a:r>
            <a:r>
              <a:rPr lang="en-US" sz="2800" kern="0" dirty="0">
                <a:latin typeface="Arial" pitchFamily="34" charset="0"/>
                <a:cs typeface="Arial" pitchFamily="34" charset="0"/>
              </a:rPr>
              <a:t> a </a:t>
            </a:r>
            <a:r>
              <a:rPr lang="en-US" sz="2800" kern="0" dirty="0" err="1">
                <a:latin typeface="Arial" pitchFamily="34" charset="0"/>
                <a:cs typeface="Arial" pitchFamily="34" charset="0"/>
              </a:rPr>
              <a:t>natureza</a:t>
            </a:r>
            <a:r>
              <a:rPr lang="en-US" sz="2800" kern="0" dirty="0">
                <a:latin typeface="Arial" pitchFamily="34" charset="0"/>
                <a:cs typeface="Arial" pitchFamily="34" charset="0"/>
              </a:rPr>
              <a:t> de um </a:t>
            </a:r>
            <a:r>
              <a:rPr lang="en-US" sz="2800" kern="0" dirty="0" err="1">
                <a:latin typeface="Arial" pitchFamily="34" charset="0"/>
                <a:cs typeface="Arial" pitchFamily="34" charset="0"/>
              </a:rPr>
              <a:t>processo</a:t>
            </a:r>
            <a:r>
              <a:rPr lang="en-US" sz="2800" kern="0" dirty="0">
                <a:latin typeface="Arial" pitchFamily="34" charset="0"/>
                <a:cs typeface="Arial" pitchFamily="34" charset="0"/>
              </a:rPr>
              <a:t>.</a:t>
            </a:r>
          </a:p>
          <a:p>
            <a:pPr marL="285750" indent="-285750" algn="just">
              <a:spcBef>
                <a:spcPts val="1200"/>
              </a:spcBef>
              <a:buClr>
                <a:srgbClr val="CC3300"/>
              </a:buClr>
              <a:buFontTx/>
              <a:buChar char="•"/>
              <a:defRPr/>
            </a:pPr>
            <a:r>
              <a:rPr lang="en-US" sz="2800" kern="0" dirty="0" err="1">
                <a:latin typeface="Arial" pitchFamily="34" charset="0"/>
                <a:cs typeface="Arial" pitchFamily="34" charset="0"/>
              </a:rPr>
              <a:t>Identifica</a:t>
            </a:r>
            <a:r>
              <a:rPr lang="en-US" sz="2800" kern="0" dirty="0">
                <a:latin typeface="Arial" pitchFamily="34" charset="0"/>
                <a:cs typeface="Arial" pitchFamily="34" charset="0"/>
              </a:rPr>
              <a:t> </a:t>
            </a:r>
            <a:r>
              <a:rPr lang="en-US" sz="2800" kern="0" dirty="0" err="1">
                <a:latin typeface="Arial" pitchFamily="34" charset="0"/>
                <a:cs typeface="Arial" pitchFamily="34" charset="0"/>
              </a:rPr>
              <a:t>problemas</a:t>
            </a:r>
            <a:r>
              <a:rPr lang="en-US" sz="2800" kern="0" dirty="0">
                <a:latin typeface="Arial" pitchFamily="34" charset="0"/>
                <a:cs typeface="Arial" pitchFamily="34" charset="0"/>
              </a:rPr>
              <a:t> </a:t>
            </a:r>
            <a:r>
              <a:rPr lang="en-US" sz="2800" kern="0" dirty="0" err="1">
                <a:latin typeface="Arial" pitchFamily="34" charset="0"/>
                <a:cs typeface="Arial" pitchFamily="34" charset="0"/>
              </a:rPr>
              <a:t>específicos</a:t>
            </a:r>
            <a:r>
              <a:rPr lang="en-US" sz="2800" kern="0" dirty="0">
                <a:latin typeface="Arial" pitchFamily="34" charset="0"/>
                <a:cs typeface="Arial" pitchFamily="34" charset="0"/>
              </a:rPr>
              <a:t> </a:t>
            </a:r>
            <a:r>
              <a:rPr lang="en-US" sz="2800" kern="0" dirty="0" err="1">
                <a:latin typeface="Arial" pitchFamily="34" charset="0"/>
                <a:cs typeface="Arial" pitchFamily="34" charset="0"/>
              </a:rPr>
              <a:t>ou</a:t>
            </a:r>
            <a:r>
              <a:rPr lang="en-US" sz="2800" kern="0" dirty="0">
                <a:latin typeface="Arial" pitchFamily="34" charset="0"/>
                <a:cs typeface="Arial" pitchFamily="34" charset="0"/>
              </a:rPr>
              <a:t> </a:t>
            </a:r>
            <a:r>
              <a:rPr lang="en-US" sz="2800" kern="0" dirty="0" err="1">
                <a:latin typeface="Arial" pitchFamily="34" charset="0"/>
                <a:cs typeface="Arial" pitchFamily="34" charset="0"/>
              </a:rPr>
              <a:t>áreas</a:t>
            </a:r>
            <a:r>
              <a:rPr lang="en-US" sz="2800" kern="0" dirty="0">
                <a:latin typeface="Arial" pitchFamily="34" charset="0"/>
                <a:cs typeface="Arial" pitchFamily="34" charset="0"/>
              </a:rPr>
              <a:t> </a:t>
            </a:r>
            <a:r>
              <a:rPr lang="en-US" sz="2800" kern="0" dirty="0" err="1">
                <a:latin typeface="Arial" pitchFamily="34" charset="0"/>
                <a:cs typeface="Arial" pitchFamily="34" charset="0"/>
              </a:rPr>
              <a:t>problemáticas</a:t>
            </a:r>
            <a:r>
              <a:rPr lang="en-US" sz="2800" kern="0" dirty="0">
                <a:latin typeface="Arial" pitchFamily="34" charset="0"/>
                <a:cs typeface="Arial" pitchFamily="34" charset="0"/>
              </a:rPr>
              <a:t> </a:t>
            </a:r>
            <a:r>
              <a:rPr lang="en-US" sz="2800" kern="0" dirty="0" err="1">
                <a:latin typeface="Arial" pitchFamily="34" charset="0"/>
                <a:cs typeface="Arial" pitchFamily="34" charset="0"/>
              </a:rPr>
              <a:t>dentro</a:t>
            </a:r>
            <a:r>
              <a:rPr lang="en-US" sz="2800" kern="0" dirty="0">
                <a:latin typeface="Arial" pitchFamily="34" charset="0"/>
                <a:cs typeface="Arial" pitchFamily="34" charset="0"/>
              </a:rPr>
              <a:t> de um </a:t>
            </a:r>
            <a:r>
              <a:rPr lang="en-US" sz="2800" kern="0" dirty="0" err="1">
                <a:latin typeface="Arial" pitchFamily="34" charset="0"/>
                <a:cs typeface="Arial" pitchFamily="34" charset="0"/>
              </a:rPr>
              <a:t>sistema</a:t>
            </a:r>
            <a:r>
              <a:rPr lang="en-US" sz="2800" kern="0" dirty="0">
                <a:latin typeface="Arial" pitchFamily="34" charset="0"/>
                <a:cs typeface="Arial" pitchFamily="34" charset="0"/>
              </a:rPr>
              <a:t>.</a:t>
            </a:r>
          </a:p>
          <a:p>
            <a:pPr marL="285750" indent="-285750" algn="just">
              <a:spcBef>
                <a:spcPts val="1200"/>
              </a:spcBef>
              <a:buClr>
                <a:srgbClr val="CC3300"/>
              </a:buClr>
              <a:buFontTx/>
              <a:buChar char="•"/>
              <a:defRPr/>
            </a:pPr>
            <a:r>
              <a:rPr lang="en-US" sz="2800" kern="0" dirty="0" err="1">
                <a:latin typeface="Arial" pitchFamily="34" charset="0"/>
                <a:cs typeface="Arial" pitchFamily="34" charset="0"/>
              </a:rPr>
              <a:t>Desenvolve</a:t>
            </a:r>
            <a:r>
              <a:rPr lang="en-US" sz="2800" kern="0" dirty="0">
                <a:latin typeface="Arial" pitchFamily="34" charset="0"/>
                <a:cs typeface="Arial" pitchFamily="34" charset="0"/>
              </a:rPr>
              <a:t> </a:t>
            </a:r>
            <a:r>
              <a:rPr lang="en-US" sz="2800" kern="0" dirty="0" err="1">
                <a:latin typeface="Arial" pitchFamily="34" charset="0"/>
                <a:cs typeface="Arial" pitchFamily="34" charset="0"/>
              </a:rPr>
              <a:t>políticas</a:t>
            </a:r>
            <a:r>
              <a:rPr lang="en-US" sz="2800" kern="0" dirty="0">
                <a:latin typeface="Arial" pitchFamily="34" charset="0"/>
                <a:cs typeface="Arial" pitchFamily="34" charset="0"/>
              </a:rPr>
              <a:t> </a:t>
            </a:r>
            <a:r>
              <a:rPr lang="en-US" sz="2800" kern="0" dirty="0" err="1">
                <a:latin typeface="Arial" pitchFamily="34" charset="0"/>
                <a:cs typeface="Arial" pitchFamily="34" charset="0"/>
              </a:rPr>
              <a:t>ou</a:t>
            </a:r>
            <a:r>
              <a:rPr lang="en-US" sz="2800" kern="0" dirty="0">
                <a:latin typeface="Arial" pitchFamily="34" charset="0"/>
                <a:cs typeface="Arial" pitchFamily="34" charset="0"/>
              </a:rPr>
              <a:t> </a:t>
            </a:r>
            <a:r>
              <a:rPr lang="en-US" sz="2800" kern="0" dirty="0" err="1">
                <a:latin typeface="Arial" pitchFamily="34" charset="0"/>
                <a:cs typeface="Arial" pitchFamily="34" charset="0"/>
              </a:rPr>
              <a:t>planos</a:t>
            </a:r>
            <a:r>
              <a:rPr lang="en-US" sz="2800" kern="0" dirty="0">
                <a:latin typeface="Arial" pitchFamily="34" charset="0"/>
                <a:cs typeface="Arial" pitchFamily="34" charset="0"/>
              </a:rPr>
              <a:t> </a:t>
            </a:r>
            <a:r>
              <a:rPr lang="en-US" sz="2800" kern="0" dirty="0" err="1">
                <a:latin typeface="Arial" pitchFamily="34" charset="0"/>
                <a:cs typeface="Arial" pitchFamily="34" charset="0"/>
              </a:rPr>
              <a:t>específicos</a:t>
            </a:r>
            <a:r>
              <a:rPr lang="en-US" sz="2800" kern="0" dirty="0">
                <a:latin typeface="Arial" pitchFamily="34" charset="0"/>
                <a:cs typeface="Arial" pitchFamily="34" charset="0"/>
              </a:rPr>
              <a:t> </a:t>
            </a:r>
            <a:r>
              <a:rPr lang="en-US" sz="2800" kern="0" dirty="0" err="1">
                <a:latin typeface="Arial" pitchFamily="34" charset="0"/>
                <a:cs typeface="Arial" pitchFamily="34" charset="0"/>
              </a:rPr>
              <a:t>para</a:t>
            </a:r>
            <a:r>
              <a:rPr lang="en-US" sz="2800" kern="0" dirty="0">
                <a:latin typeface="Arial" pitchFamily="34" charset="0"/>
                <a:cs typeface="Arial" pitchFamily="34" charset="0"/>
              </a:rPr>
              <a:t> um </a:t>
            </a:r>
            <a:r>
              <a:rPr lang="en-US" sz="2800" kern="0" dirty="0" err="1">
                <a:latin typeface="Arial" pitchFamily="34" charset="0"/>
                <a:cs typeface="Arial" pitchFamily="34" charset="0"/>
              </a:rPr>
              <a:t>processo</a:t>
            </a:r>
            <a:r>
              <a:rPr lang="en-US" sz="2800" kern="0" dirty="0">
                <a:latin typeface="Arial" pitchFamily="34" charset="0"/>
                <a:cs typeface="Arial" pitchFamily="34" charset="0"/>
              </a:rPr>
              <a:t>.</a:t>
            </a:r>
          </a:p>
          <a:p>
            <a:pPr marL="285750" indent="-285750" algn="just">
              <a:spcBef>
                <a:spcPts val="1200"/>
              </a:spcBef>
              <a:buClr>
                <a:srgbClr val="CC3300"/>
              </a:buClr>
              <a:buFontTx/>
              <a:buChar char="•"/>
              <a:defRPr/>
            </a:pPr>
            <a:r>
              <a:rPr lang="en-US" sz="2800" kern="0" dirty="0" err="1">
                <a:latin typeface="Arial" pitchFamily="34" charset="0"/>
                <a:cs typeface="Arial" pitchFamily="34" charset="0"/>
              </a:rPr>
              <a:t>Testa</a:t>
            </a:r>
            <a:r>
              <a:rPr lang="en-US" sz="2800" kern="0" dirty="0">
                <a:latin typeface="Arial" pitchFamily="34" charset="0"/>
                <a:cs typeface="Arial" pitchFamily="34" charset="0"/>
              </a:rPr>
              <a:t> </a:t>
            </a:r>
            <a:r>
              <a:rPr lang="en-US" sz="2800" kern="0" dirty="0" err="1">
                <a:latin typeface="Arial" pitchFamily="34" charset="0"/>
                <a:cs typeface="Arial" pitchFamily="34" charset="0"/>
              </a:rPr>
              <a:t>novos</a:t>
            </a:r>
            <a:r>
              <a:rPr lang="en-US" sz="2800" kern="0" dirty="0">
                <a:latin typeface="Arial" pitchFamily="34" charset="0"/>
                <a:cs typeface="Arial" pitchFamily="34" charset="0"/>
              </a:rPr>
              <a:t> </a:t>
            </a:r>
            <a:r>
              <a:rPr lang="en-US" sz="2800" kern="0" dirty="0" err="1">
                <a:latin typeface="Arial" pitchFamily="34" charset="0"/>
                <a:cs typeface="Arial" pitchFamily="34" charset="0"/>
              </a:rPr>
              <a:t>conceitos</a:t>
            </a:r>
            <a:r>
              <a:rPr lang="en-US" sz="2800" kern="0" dirty="0">
                <a:latin typeface="Arial" pitchFamily="34" charset="0"/>
                <a:cs typeface="Arial" pitchFamily="34" charset="0"/>
              </a:rPr>
              <a:t> e/</a:t>
            </a:r>
            <a:r>
              <a:rPr lang="en-US" sz="2800" kern="0" dirty="0" err="1">
                <a:latin typeface="Arial" pitchFamily="34" charset="0"/>
                <a:cs typeface="Arial" pitchFamily="34" charset="0"/>
              </a:rPr>
              <a:t>ou</a:t>
            </a:r>
            <a:r>
              <a:rPr lang="en-US" sz="2800" kern="0" dirty="0">
                <a:latin typeface="Arial" pitchFamily="34" charset="0"/>
                <a:cs typeface="Arial" pitchFamily="34" charset="0"/>
              </a:rPr>
              <a:t> </a:t>
            </a:r>
            <a:r>
              <a:rPr lang="en-US" sz="2800" kern="0" dirty="0" err="1">
                <a:latin typeface="Arial" pitchFamily="34" charset="0"/>
                <a:cs typeface="Arial" pitchFamily="34" charset="0"/>
              </a:rPr>
              <a:t>sistemas</a:t>
            </a:r>
            <a:r>
              <a:rPr lang="en-US" sz="2800" kern="0" dirty="0">
                <a:latin typeface="Arial" pitchFamily="34" charset="0"/>
                <a:cs typeface="Arial" pitchFamily="34" charset="0"/>
              </a:rPr>
              <a:t> antes de </a:t>
            </a:r>
            <a:r>
              <a:rPr lang="en-US" sz="2800" kern="0" dirty="0" err="1">
                <a:latin typeface="Arial" pitchFamily="34" charset="0"/>
                <a:cs typeface="Arial" pitchFamily="34" charset="0"/>
              </a:rPr>
              <a:t>sua</a:t>
            </a:r>
            <a:r>
              <a:rPr lang="en-US" sz="2800" kern="0" dirty="0">
                <a:latin typeface="Arial" pitchFamily="34" charset="0"/>
                <a:cs typeface="Arial" pitchFamily="34" charset="0"/>
              </a:rPr>
              <a:t> </a:t>
            </a:r>
            <a:r>
              <a:rPr lang="en-US" sz="2800" kern="0" dirty="0" err="1">
                <a:latin typeface="Arial" pitchFamily="34" charset="0"/>
                <a:cs typeface="Arial" pitchFamily="34" charset="0"/>
              </a:rPr>
              <a:t>implementação</a:t>
            </a:r>
            <a:r>
              <a:rPr lang="en-US" sz="2800" kern="0" dirty="0">
                <a:latin typeface="Arial" pitchFamily="34" charset="0"/>
                <a:cs typeface="Arial" pitchFamily="34" charset="0"/>
              </a:rPr>
              <a:t>.</a:t>
            </a:r>
          </a:p>
          <a:p>
            <a:pPr marL="285750" indent="-285750" algn="just">
              <a:spcBef>
                <a:spcPts val="1200"/>
              </a:spcBef>
              <a:buClr>
                <a:srgbClr val="CC3300"/>
              </a:buClr>
              <a:buFontTx/>
              <a:buChar char="•"/>
              <a:defRPr/>
            </a:pPr>
            <a:r>
              <a:rPr lang="en-US" sz="2800" kern="0" dirty="0" err="1">
                <a:latin typeface="Arial" pitchFamily="34" charset="0"/>
                <a:cs typeface="Arial" pitchFamily="34" charset="0"/>
              </a:rPr>
              <a:t>Representa</a:t>
            </a:r>
            <a:r>
              <a:rPr lang="en-US" sz="2800" kern="0" dirty="0">
                <a:latin typeface="Arial" pitchFamily="34" charset="0"/>
                <a:cs typeface="Arial" pitchFamily="34" charset="0"/>
              </a:rPr>
              <a:t> </a:t>
            </a:r>
            <a:r>
              <a:rPr lang="en-US" sz="2800" kern="0" dirty="0" err="1">
                <a:latin typeface="Arial" pitchFamily="34" charset="0"/>
                <a:cs typeface="Arial" pitchFamily="34" charset="0"/>
              </a:rPr>
              <a:t>uma</a:t>
            </a:r>
            <a:r>
              <a:rPr lang="en-US" sz="2800" kern="0" dirty="0">
                <a:latin typeface="Arial" pitchFamily="34" charset="0"/>
                <a:cs typeface="Arial" pitchFamily="34" charset="0"/>
              </a:rPr>
              <a:t> “</a:t>
            </a:r>
            <a:r>
              <a:rPr lang="en-US" sz="2800" kern="0" dirty="0" err="1">
                <a:latin typeface="Arial" pitchFamily="34" charset="0"/>
                <a:cs typeface="Arial" pitchFamily="34" charset="0"/>
              </a:rPr>
              <a:t>apólice</a:t>
            </a:r>
            <a:r>
              <a:rPr lang="en-US" sz="2800" kern="0" dirty="0">
                <a:latin typeface="Arial" pitchFamily="34" charset="0"/>
                <a:cs typeface="Arial" pitchFamily="34" charset="0"/>
              </a:rPr>
              <a:t> de </a:t>
            </a:r>
            <a:r>
              <a:rPr lang="en-US" sz="2800" kern="0" dirty="0" err="1">
                <a:latin typeface="Arial" pitchFamily="34" charset="0"/>
                <a:cs typeface="Arial" pitchFamily="34" charset="0"/>
              </a:rPr>
              <a:t>seguros</a:t>
            </a:r>
            <a:r>
              <a:rPr lang="en-US" sz="2800" kern="0" dirty="0">
                <a:latin typeface="Arial" pitchFamily="34" charset="0"/>
                <a:cs typeface="Arial" pitchFamily="34" charset="0"/>
              </a:rPr>
              <a:t>” </a:t>
            </a:r>
            <a:r>
              <a:rPr lang="en-US" sz="2800" kern="0" dirty="0" err="1">
                <a:latin typeface="Arial" pitchFamily="34" charset="0"/>
                <a:cs typeface="Arial" pitchFamily="34" charset="0"/>
              </a:rPr>
              <a:t>quanto</a:t>
            </a:r>
            <a:r>
              <a:rPr lang="en-US" sz="2800" kern="0" dirty="0">
                <a:latin typeface="Arial" pitchFamily="34" charset="0"/>
                <a:cs typeface="Arial" pitchFamily="34" charset="0"/>
              </a:rPr>
              <a:t> </a:t>
            </a:r>
            <a:r>
              <a:rPr lang="en-US" sz="2800" kern="0" dirty="0" err="1">
                <a:latin typeface="Arial" pitchFamily="34" charset="0"/>
                <a:cs typeface="Arial" pitchFamily="34" charset="0"/>
              </a:rPr>
              <a:t>ao</a:t>
            </a:r>
            <a:r>
              <a:rPr lang="en-US" sz="2800" kern="0" dirty="0">
                <a:latin typeface="Arial" pitchFamily="34" charset="0"/>
                <a:cs typeface="Arial" pitchFamily="34" charset="0"/>
              </a:rPr>
              <a:t> </a:t>
            </a:r>
            <a:r>
              <a:rPr lang="en-US" sz="2800" kern="0" dirty="0" err="1">
                <a:latin typeface="Arial" pitchFamily="34" charset="0"/>
                <a:cs typeface="Arial" pitchFamily="34" charset="0"/>
              </a:rPr>
              <a:t>desempenho</a:t>
            </a:r>
            <a:r>
              <a:rPr lang="en-US" sz="2800" kern="0" dirty="0">
                <a:latin typeface="Arial" pitchFamily="34" charset="0"/>
                <a:cs typeface="Arial" pitchFamily="34" charset="0"/>
              </a:rPr>
              <a:t> </a:t>
            </a:r>
            <a:r>
              <a:rPr lang="en-US" sz="2800" kern="0" dirty="0" err="1">
                <a:latin typeface="Arial" pitchFamily="34" charset="0"/>
                <a:cs typeface="Arial" pitchFamily="34" charset="0"/>
              </a:rPr>
              <a:t>futuro</a:t>
            </a:r>
            <a:r>
              <a:rPr lang="en-US" sz="2800" kern="0" dirty="0">
                <a:latin typeface="Arial" pitchFamily="34" charset="0"/>
                <a:cs typeface="Arial" pitchFamily="34" charset="0"/>
              </a:rPr>
              <a:t> do </a:t>
            </a:r>
            <a:r>
              <a:rPr lang="en-US" sz="2800" kern="0" dirty="0" err="1">
                <a:latin typeface="Arial" pitchFamily="34" charset="0"/>
                <a:cs typeface="Arial" pitchFamily="34" charset="0"/>
              </a:rPr>
              <a:t>sistema</a:t>
            </a:r>
            <a:r>
              <a:rPr lang="en-US" sz="2800" kern="0" dirty="0">
                <a:latin typeface="Arial" pitchFamily="34" charset="0"/>
                <a:cs typeface="Arial" pitchFamily="34" charset="0"/>
              </a:rPr>
              <a:t>.</a:t>
            </a:r>
          </a:p>
        </p:txBody>
      </p:sp>
    </p:spTree>
    <p:extLst>
      <p:ext uri="{BB962C8B-B14F-4D97-AF65-F5344CB8AC3E}">
        <p14:creationId xmlns:p14="http://schemas.microsoft.com/office/powerpoint/2010/main" val="27162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716998" y="0"/>
            <a:ext cx="7410060" cy="692695"/>
          </a:xfrm>
        </p:spPr>
        <p:txBody>
          <a:bodyPr/>
          <a:lstStyle/>
          <a:p>
            <a:r>
              <a:rPr lang="pt-BR" dirty="0"/>
              <a:t>Atividade 4</a:t>
            </a:r>
          </a:p>
        </p:txBody>
      </p:sp>
      <p:sp>
        <p:nvSpPr>
          <p:cNvPr id="10"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914B0AF-CD35-4D03-9A39-78DCA61F022E}" type="datetime1">
              <a:rPr lang="pt-BR" smtClean="0"/>
              <a:t>27/05/2022</a:t>
            </a:fld>
            <a:endParaRPr lang="en-US" dirty="0"/>
          </a:p>
        </p:txBody>
      </p:sp>
      <p:sp>
        <p:nvSpPr>
          <p:cNvPr id="11"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sp>
        <p:nvSpPr>
          <p:cNvPr id="12" name="Rectangle 6"/>
          <p:cNvSpPr>
            <a:spLocks noGrp="1" noChangeArrowheads="1"/>
          </p:cNvSpPr>
          <p:nvPr>
            <p:ph type="sldNum" sz="quarter" idx="4"/>
          </p:nvPr>
        </p:nvSpPr>
        <p:spPr bwMode="auto">
          <a:xfrm>
            <a:off x="7956376" y="6597352"/>
            <a:ext cx="611560"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7FC2929-05C7-4421-BD35-730BA91A420B}" type="slidenum">
              <a:rPr lang="en-US"/>
              <a:pPr/>
              <a:t>60</a:t>
            </a:fld>
            <a:endParaRPr lang="en-US" dirty="0"/>
          </a:p>
        </p:txBody>
      </p:sp>
      <p:pic>
        <p:nvPicPr>
          <p:cNvPr id="4104" name="Picture 8" descr="C:\ANTIGO\FAFICA\Contabilidade\Estratégias de Decisão\imagens\faf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3"/>
          <p:cNvSpPr txBox="1">
            <a:spLocks noChangeArrowheads="1"/>
          </p:cNvSpPr>
          <p:nvPr/>
        </p:nvSpPr>
        <p:spPr bwMode="auto">
          <a:xfrm>
            <a:off x="0" y="1112812"/>
            <a:ext cx="89296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pt-BR" dirty="0"/>
              <a:t>Qual o valor diário de faturamento que é perdido pela clínica, trabalhando dentro de seus parâmetros atuais de estrutura? Considere para o cálculo, o atendimento de clientes que chegam até as 16h45min.</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03525"/>
            <a:ext cx="89296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5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4018019-2D96-4954-B449-47FAB1208DC8}" type="datetime1">
              <a:rPr lang="pt-BR" smtClean="0"/>
              <a:t>27/05/2022</a:t>
            </a:fld>
            <a:endParaRPr lang="en-US" dirty="0"/>
          </a:p>
        </p:txBody>
      </p:sp>
      <p:sp>
        <p:nvSpPr>
          <p:cNvPr id="4"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pic>
        <p:nvPicPr>
          <p:cNvPr id="6"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7"/>
          <p:cNvSpPr>
            <a:spLocks noGrp="1"/>
          </p:cNvSpPr>
          <p:nvPr>
            <p:ph type="sldNum" sz="quarter" idx="4"/>
          </p:nvPr>
        </p:nvSpPr>
        <p:spPr/>
        <p:txBody>
          <a:bodyPr/>
          <a:lstStyle/>
          <a:p>
            <a:fld id="{E7FC2929-05C7-4421-BD35-730BA91A420B}" type="slidenum">
              <a:rPr lang="en-US" smtClean="0"/>
              <a:pPr/>
              <a:t>7</a:t>
            </a:fld>
            <a:endParaRPr lang="en-US" dirty="0"/>
          </a:p>
        </p:txBody>
      </p:sp>
      <p:sp>
        <p:nvSpPr>
          <p:cNvPr id="9" name="Título 6"/>
          <p:cNvSpPr>
            <a:spLocks noGrp="1"/>
          </p:cNvSpPr>
          <p:nvPr>
            <p:ph type="title"/>
          </p:nvPr>
        </p:nvSpPr>
        <p:spPr>
          <a:xfrm>
            <a:off x="1716998" y="0"/>
            <a:ext cx="7410060" cy="692695"/>
          </a:xfrm>
        </p:spPr>
        <p:txBody>
          <a:bodyPr/>
          <a:lstStyle/>
          <a:p>
            <a:r>
              <a:rPr lang="pt-BR" dirty="0"/>
              <a:t>O que é Tomada de Decisão?</a:t>
            </a:r>
          </a:p>
        </p:txBody>
      </p:sp>
      <p:sp>
        <p:nvSpPr>
          <p:cNvPr id="2" name="Retângulo 1"/>
          <p:cNvSpPr/>
          <p:nvPr/>
        </p:nvSpPr>
        <p:spPr>
          <a:xfrm>
            <a:off x="323528" y="980728"/>
            <a:ext cx="8496944" cy="1569660"/>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pt-BR" sz="3200" dirty="0"/>
              <a:t>É basicamente um </a:t>
            </a:r>
            <a:r>
              <a:rPr lang="pt-BR" sz="3200" i="1" dirty="0"/>
              <a:t>processo</a:t>
            </a:r>
            <a:r>
              <a:rPr lang="pt-BR" sz="3200" dirty="0"/>
              <a:t> </a:t>
            </a:r>
            <a:r>
              <a:rPr lang="pt-BR" sz="3200" i="1" dirty="0"/>
              <a:t>de identificação </a:t>
            </a:r>
            <a:r>
              <a:rPr lang="pt-BR" sz="3200" dirty="0"/>
              <a:t>de um </a:t>
            </a:r>
            <a:r>
              <a:rPr lang="pt-BR" sz="3200" b="1" dirty="0"/>
              <a:t>problema</a:t>
            </a:r>
            <a:r>
              <a:rPr lang="pt-BR" sz="3200" dirty="0"/>
              <a:t> ou </a:t>
            </a:r>
            <a:r>
              <a:rPr lang="pt-BR" sz="3200" b="1" dirty="0"/>
              <a:t>oportunidade</a:t>
            </a:r>
            <a:r>
              <a:rPr lang="pt-BR" sz="3200" dirty="0"/>
              <a:t> para </a:t>
            </a:r>
            <a:r>
              <a:rPr lang="pt-BR" sz="3200" u="sng" dirty="0"/>
              <a:t>selecionar</a:t>
            </a:r>
            <a:r>
              <a:rPr lang="pt-BR" sz="3200" dirty="0"/>
              <a:t> uma linha de ação que o resolva.</a:t>
            </a:r>
          </a:p>
        </p:txBody>
      </p:sp>
      <p:sp>
        <p:nvSpPr>
          <p:cNvPr id="7" name="Rectangle 1"/>
          <p:cNvSpPr>
            <a:spLocks noChangeArrowheads="1"/>
          </p:cNvSpPr>
          <p:nvPr/>
        </p:nvSpPr>
        <p:spPr bwMode="auto">
          <a:xfrm>
            <a:off x="337095" y="2869485"/>
            <a:ext cx="8690329" cy="1200329"/>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pt-BR" altLang="pt-BR"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Problema</a:t>
            </a:r>
            <a:endParaRPr kumimoji="0" lang="pt-BR" altLang="pt-BR" b="1" i="0" u="none" strike="noStrike" cap="none" normalizeH="0" baseline="0" dirty="0">
              <a:ln>
                <a:noFill/>
              </a:ln>
              <a:solidFill>
                <a:schemeClr val="tx1"/>
              </a:solidFill>
              <a:effectLst/>
              <a:latin typeface="+mn-l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t-BR" altLang="pt-BR" dirty="0">
                <a:latin typeface="+mn-lt"/>
                <a:cs typeface="Times New Roman" panose="02020603050405020304" pitchFamily="18" charset="0"/>
              </a:rPr>
              <a:t>O</a:t>
            </a:r>
            <a:r>
              <a:rPr kumimoji="0" lang="pt-BR" altLang="pt-BR" b="0" i="0" u="none" strike="noStrike" cap="none" normalizeH="0" baseline="0" dirty="0">
                <a:ln>
                  <a:noFill/>
                </a:ln>
                <a:solidFill>
                  <a:schemeClr val="tx1"/>
                </a:solidFill>
                <a:effectLst/>
                <a:latin typeface="+mn-lt"/>
                <a:cs typeface="Times New Roman" panose="02020603050405020304" pitchFamily="18" charset="0"/>
              </a:rPr>
              <a:t>corre quando o estado atual de uma situação for diferente do estado desejado;</a:t>
            </a:r>
            <a:endParaRPr kumimoji="0" lang="pt-BR" altLang="pt-BR"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p:txBody>
      </p:sp>
      <p:sp>
        <p:nvSpPr>
          <p:cNvPr id="10" name="Retângulo 9"/>
          <p:cNvSpPr/>
          <p:nvPr/>
        </p:nvSpPr>
        <p:spPr>
          <a:xfrm>
            <a:off x="323528" y="4485222"/>
            <a:ext cx="870389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eaLnBrk="0" hangingPunct="0"/>
            <a:r>
              <a:rPr lang="pt-BR" altLang="pt-BR" b="1" dirty="0">
                <a:ea typeface="Calibri" panose="020F0502020204030204" pitchFamily="34" charset="0"/>
                <a:cs typeface="Arial" panose="020B0604020202020204" pitchFamily="34" charset="0"/>
              </a:rPr>
              <a:t>Oportunidade</a:t>
            </a:r>
            <a:endParaRPr lang="pt-BR" altLang="pt-BR" b="1" dirty="0">
              <a:ea typeface="Calibri" panose="020F0502020204030204" pitchFamily="34" charset="0"/>
              <a:cs typeface="Times New Roman" panose="02020603050405020304" pitchFamily="18" charset="0"/>
            </a:endParaRPr>
          </a:p>
          <a:p>
            <a:pPr lvl="0" eaLnBrk="0" hangingPunct="0"/>
            <a:r>
              <a:rPr lang="pt-BR" altLang="pt-BR" dirty="0">
                <a:ea typeface="Calibri" panose="020F0502020204030204" pitchFamily="34" charset="0"/>
                <a:cs typeface="Times New Roman" panose="02020603050405020304" pitchFamily="18" charset="0"/>
              </a:rPr>
              <a:t>Uma </a:t>
            </a:r>
            <a:r>
              <a:rPr lang="pt-BR" altLang="pt-BR" u="sng" dirty="0">
                <a:ea typeface="Calibri" panose="020F0502020204030204" pitchFamily="34" charset="0"/>
                <a:cs typeface="Times New Roman" panose="02020603050405020304" pitchFamily="18" charset="0"/>
              </a:rPr>
              <a:t>oportunidade</a:t>
            </a:r>
            <a:r>
              <a:rPr lang="pt-BR" altLang="pt-BR" dirty="0">
                <a:ea typeface="Calibri" panose="020F0502020204030204" pitchFamily="34" charset="0"/>
                <a:cs typeface="Times New Roman" panose="02020603050405020304" pitchFamily="18" charset="0"/>
              </a:rPr>
              <a:t> acontece quando o contexto oferece a chance de ultrapassar os objetivos e/ou metas que foram  definidas</a:t>
            </a:r>
            <a:endParaRPr lang="pt-BR" altLang="pt-BR" dirty="0"/>
          </a:p>
        </p:txBody>
      </p:sp>
    </p:spTree>
    <p:extLst>
      <p:ext uri="{BB962C8B-B14F-4D97-AF65-F5344CB8AC3E}">
        <p14:creationId xmlns:p14="http://schemas.microsoft.com/office/powerpoint/2010/main" val="213283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4018019-2D96-4954-B449-47FAB1208DC8}" type="datetime1">
              <a:rPr lang="pt-BR" smtClean="0"/>
              <a:t>27/05/2022</a:t>
            </a:fld>
            <a:endParaRPr lang="en-US" dirty="0"/>
          </a:p>
        </p:txBody>
      </p:sp>
      <p:sp>
        <p:nvSpPr>
          <p:cNvPr id="4"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pic>
        <p:nvPicPr>
          <p:cNvPr id="6"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7"/>
          <p:cNvSpPr>
            <a:spLocks noGrp="1"/>
          </p:cNvSpPr>
          <p:nvPr>
            <p:ph type="sldNum" sz="quarter" idx="4"/>
          </p:nvPr>
        </p:nvSpPr>
        <p:spPr/>
        <p:txBody>
          <a:bodyPr/>
          <a:lstStyle/>
          <a:p>
            <a:fld id="{E7FC2929-05C7-4421-BD35-730BA91A420B}" type="slidenum">
              <a:rPr lang="en-US" smtClean="0"/>
              <a:pPr/>
              <a:t>8</a:t>
            </a:fld>
            <a:endParaRPr lang="en-US" dirty="0"/>
          </a:p>
        </p:txBody>
      </p:sp>
      <p:sp>
        <p:nvSpPr>
          <p:cNvPr id="9" name="Título 6"/>
          <p:cNvSpPr>
            <a:spLocks noGrp="1"/>
          </p:cNvSpPr>
          <p:nvPr>
            <p:ph type="title"/>
          </p:nvPr>
        </p:nvSpPr>
        <p:spPr>
          <a:xfrm>
            <a:off x="1716998" y="0"/>
            <a:ext cx="7410060" cy="879389"/>
          </a:xfrm>
        </p:spPr>
        <p:txBody>
          <a:bodyPr/>
          <a:lstStyle/>
          <a:p>
            <a:r>
              <a:rPr lang="pt-BR" sz="3600" b="1" dirty="0"/>
              <a:t>Como é o Processo de </a:t>
            </a:r>
            <a:br>
              <a:rPr lang="pt-BR" sz="3600" b="1" dirty="0"/>
            </a:br>
            <a:r>
              <a:rPr lang="pt-BR" sz="3600" b="1" dirty="0"/>
              <a:t>Tomada de Decisão?</a:t>
            </a:r>
          </a:p>
        </p:txBody>
      </p:sp>
      <p:sp>
        <p:nvSpPr>
          <p:cNvPr id="7" name="Rectangle 1"/>
          <p:cNvSpPr>
            <a:spLocks noChangeArrowheads="1"/>
          </p:cNvSpPr>
          <p:nvPr/>
        </p:nvSpPr>
        <p:spPr bwMode="auto">
          <a:xfrm>
            <a:off x="323528" y="1066083"/>
            <a:ext cx="867645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hangingPunct="0"/>
            <a:r>
              <a:rPr lang="pt-BR" sz="3200" dirty="0"/>
              <a:t>Um processo de tomada de decisão é normalmente </a:t>
            </a:r>
            <a:r>
              <a:rPr lang="pt-BR" sz="3200" i="1" dirty="0"/>
              <a:t>sequencial</a:t>
            </a:r>
            <a:r>
              <a:rPr lang="pt-BR" sz="3200" dirty="0"/>
              <a:t> e </a:t>
            </a:r>
            <a:r>
              <a:rPr lang="pt-BR" sz="3200" i="1" dirty="0"/>
              <a:t>complexo</a:t>
            </a:r>
            <a:r>
              <a:rPr lang="pt-BR" sz="3200" dirty="0"/>
              <a:t>, sendo muitas vezes fruto de </a:t>
            </a:r>
            <a:r>
              <a:rPr lang="pt-BR" sz="3200" u="sng" dirty="0"/>
              <a:t>pequenas</a:t>
            </a:r>
            <a:r>
              <a:rPr lang="pt-BR" sz="3200" dirty="0"/>
              <a:t> decisões em sistemas inter-relacionados, com uma grande diversidade de interesses e objetivos. </a:t>
            </a:r>
            <a:endParaRPr kumimoji="0" lang="pt-BR" altLang="pt-BR" sz="3200" b="0" i="0" u="none" strike="noStrike" cap="none" normalizeH="0" baseline="0" dirty="0">
              <a:ln>
                <a:noFill/>
              </a:ln>
              <a:solidFill>
                <a:schemeClr val="tx1"/>
              </a:solidFill>
              <a:effectLst/>
              <a:latin typeface="+mn-lt"/>
            </a:endParaRPr>
          </a:p>
        </p:txBody>
      </p:sp>
      <p:sp>
        <p:nvSpPr>
          <p:cNvPr id="5" name="CaixaDeTexto 4"/>
          <p:cNvSpPr txBox="1"/>
          <p:nvPr/>
        </p:nvSpPr>
        <p:spPr>
          <a:xfrm>
            <a:off x="323528" y="3789040"/>
            <a:ext cx="8676452" cy="2062103"/>
          </a:xfrm>
          <a:prstGeom prst="rect">
            <a:avLst/>
          </a:prstGeom>
          <a:noFill/>
        </p:spPr>
        <p:txBody>
          <a:bodyPr wrap="square" rtlCol="0">
            <a:spAutoFit/>
          </a:bodyPr>
          <a:lstStyle/>
          <a:p>
            <a:pPr algn="just"/>
            <a:r>
              <a:rPr lang="pt-BR" sz="3200" dirty="0"/>
              <a:t>Envolve ainda </a:t>
            </a:r>
            <a:r>
              <a:rPr lang="pt-BR" sz="3200" i="1" dirty="0"/>
              <a:t>valores subjetivos</a:t>
            </a:r>
            <a:r>
              <a:rPr lang="pt-BR" sz="3200" dirty="0"/>
              <a:t>, já que a decisão é atribuída aos executivos das empresas, que utilizam, por diversas vezes, a </a:t>
            </a:r>
            <a:r>
              <a:rPr lang="pt-BR" sz="3200" b="1" dirty="0"/>
              <a:t>intuição</a:t>
            </a:r>
            <a:r>
              <a:rPr lang="pt-BR" sz="3200" dirty="0"/>
              <a:t> e a </a:t>
            </a:r>
            <a:r>
              <a:rPr lang="pt-BR" sz="3200" b="1" dirty="0"/>
              <a:t>experiência</a:t>
            </a:r>
            <a:r>
              <a:rPr lang="pt-BR" sz="3200" dirty="0"/>
              <a:t> para resolver as questões do dia-a-dia</a:t>
            </a:r>
          </a:p>
        </p:txBody>
      </p:sp>
    </p:spTree>
    <p:extLst>
      <p:ext uri="{BB962C8B-B14F-4D97-AF65-F5344CB8AC3E}">
        <p14:creationId xmlns:p14="http://schemas.microsoft.com/office/powerpoint/2010/main" val="36405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bwMode="auto">
          <a:xfrm>
            <a:off x="0" y="6597352"/>
            <a:ext cx="1115616"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4018019-2D96-4954-B449-47FAB1208DC8}" type="datetime1">
              <a:rPr lang="pt-BR" smtClean="0"/>
              <a:t>27/05/2022</a:t>
            </a:fld>
            <a:endParaRPr lang="en-US" dirty="0"/>
          </a:p>
        </p:txBody>
      </p:sp>
      <p:sp>
        <p:nvSpPr>
          <p:cNvPr id="4" name="Rectangle 5"/>
          <p:cNvSpPr>
            <a:spLocks noGrp="1" noChangeArrowheads="1"/>
          </p:cNvSpPr>
          <p:nvPr>
            <p:ph type="ftr" sz="quarter" idx="3"/>
          </p:nvPr>
        </p:nvSpPr>
        <p:spPr bwMode="auto">
          <a:xfrm>
            <a:off x="1187624" y="6597352"/>
            <a:ext cx="6768752" cy="2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err="1"/>
              <a:t>Estratégias</a:t>
            </a:r>
            <a:r>
              <a:rPr lang="en-US" dirty="0"/>
              <a:t> de </a:t>
            </a:r>
            <a:r>
              <a:rPr lang="en-US" dirty="0" err="1"/>
              <a:t>Decisão</a:t>
            </a:r>
            <a:r>
              <a:rPr lang="en-US" dirty="0"/>
              <a:t> no </a:t>
            </a:r>
            <a:r>
              <a:rPr lang="en-US" dirty="0" err="1"/>
              <a:t>Ambiente</a:t>
            </a:r>
            <a:r>
              <a:rPr lang="en-US" dirty="0"/>
              <a:t> </a:t>
            </a:r>
            <a:r>
              <a:rPr lang="en-US" dirty="0" err="1"/>
              <a:t>Organizacional</a:t>
            </a:r>
            <a:r>
              <a:rPr lang="en-US" dirty="0"/>
              <a:t> – Cap 1: </a:t>
            </a:r>
            <a:r>
              <a:rPr lang="en-US" dirty="0" err="1"/>
              <a:t>Simulações</a:t>
            </a:r>
            <a:r>
              <a:rPr lang="en-US" dirty="0"/>
              <a:t> </a:t>
            </a:r>
            <a:r>
              <a:rPr lang="en-US" dirty="0" err="1"/>
              <a:t>nas</a:t>
            </a:r>
            <a:r>
              <a:rPr lang="en-US" dirty="0"/>
              <a:t> </a:t>
            </a:r>
            <a:r>
              <a:rPr lang="en-US" dirty="0" err="1"/>
              <a:t>Decisões</a:t>
            </a:r>
            <a:endParaRPr lang="en-US" dirty="0"/>
          </a:p>
        </p:txBody>
      </p:sp>
      <p:pic>
        <p:nvPicPr>
          <p:cNvPr id="6" name="Picture 8" descr="C:\ANTIGO\FAFICA\Contabilidade\Estratégias de Decisão\imagens\fafic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16998" cy="692695"/>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Número de Slide 7"/>
          <p:cNvSpPr>
            <a:spLocks noGrp="1"/>
          </p:cNvSpPr>
          <p:nvPr>
            <p:ph type="sldNum" sz="quarter" idx="4"/>
          </p:nvPr>
        </p:nvSpPr>
        <p:spPr/>
        <p:txBody>
          <a:bodyPr/>
          <a:lstStyle/>
          <a:p>
            <a:fld id="{E7FC2929-05C7-4421-BD35-730BA91A420B}" type="slidenum">
              <a:rPr lang="en-US" smtClean="0"/>
              <a:pPr/>
              <a:t>9</a:t>
            </a:fld>
            <a:endParaRPr lang="en-US" dirty="0"/>
          </a:p>
        </p:txBody>
      </p:sp>
      <p:sp>
        <p:nvSpPr>
          <p:cNvPr id="9" name="Título 6"/>
          <p:cNvSpPr>
            <a:spLocks noGrp="1"/>
          </p:cNvSpPr>
          <p:nvPr>
            <p:ph type="title"/>
          </p:nvPr>
        </p:nvSpPr>
        <p:spPr>
          <a:xfrm>
            <a:off x="1716998" y="0"/>
            <a:ext cx="7410060" cy="1124744"/>
          </a:xfrm>
        </p:spPr>
        <p:txBody>
          <a:bodyPr/>
          <a:lstStyle/>
          <a:p>
            <a:r>
              <a:rPr lang="pt-BR" sz="4000" dirty="0"/>
              <a:t>Fatores que Afetam uma </a:t>
            </a:r>
            <a:br>
              <a:rPr lang="pt-BR" sz="4000" dirty="0"/>
            </a:br>
            <a:r>
              <a:rPr lang="pt-BR" sz="4000" dirty="0"/>
              <a:t>Tomada de Decisão?</a:t>
            </a:r>
          </a:p>
        </p:txBody>
      </p:sp>
      <p:sp>
        <p:nvSpPr>
          <p:cNvPr id="10" name="Rectangle 1"/>
          <p:cNvSpPr>
            <a:spLocks noChangeArrowheads="1"/>
          </p:cNvSpPr>
          <p:nvPr/>
        </p:nvSpPr>
        <p:spPr bwMode="auto">
          <a:xfrm>
            <a:off x="272953" y="1340768"/>
            <a:ext cx="8619526" cy="3970318"/>
          </a:xfrm>
          <a:prstGeom prst="rect">
            <a:avLst/>
          </a:prstGeom>
          <a:solidFill>
            <a:srgbClr val="002060"/>
          </a:solidFill>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3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Tempo disponível para a tomada de decisão;</a:t>
            </a:r>
            <a:endParaRPr lang="pt-BR" altLang="pt-BR" sz="3600" dirty="0">
              <a:solidFill>
                <a:schemeClr val="bg1"/>
              </a:solidFill>
            </a:endParaRP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importância da decisão;</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 ambiente;</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Certeza/incerteza e risco;</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Agentes decisórios;</a:t>
            </a:r>
          </a:p>
          <a:p>
            <a:pPr marL="571500" marR="0" lvl="0" indent="-5715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pt-BR" altLang="pt-BR" sz="36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Conflito de interesses;</a:t>
            </a:r>
            <a:endParaRPr kumimoji="0" lang="pt-BR" altLang="pt-BR" sz="3600" b="0" i="0" u="none" strike="noStrike" cap="none" normalizeH="0" baseline="0" dirty="0">
              <a:ln>
                <a:noFill/>
              </a:ln>
              <a:solidFill>
                <a:schemeClr val="bg1"/>
              </a:solidFill>
              <a:effectLst/>
            </a:endParaRPr>
          </a:p>
        </p:txBody>
      </p:sp>
      <p:sp>
        <p:nvSpPr>
          <p:cNvPr id="11" name="Retângulo 10"/>
          <p:cNvSpPr/>
          <p:nvPr/>
        </p:nvSpPr>
        <p:spPr>
          <a:xfrm>
            <a:off x="269504" y="5334307"/>
            <a:ext cx="8622975" cy="830997"/>
          </a:xfrm>
          <a:prstGeom prst="rect">
            <a:avLst/>
          </a:prstGeom>
        </p:spPr>
        <p:txBody>
          <a:bodyPr wrap="square">
            <a:spAutoFit/>
          </a:bodyPr>
          <a:lstStyle/>
          <a:p>
            <a:r>
              <a:rPr lang="pt-BR" dirty="0">
                <a:ea typeface="Calibri" panose="020F0502020204030204" pitchFamily="34" charset="0"/>
              </a:rPr>
              <a:t>Portanto, acabamos de entender que decisões não podem ser tomadas de qualquer jeito.</a:t>
            </a:r>
            <a:endParaRPr lang="pt-BR" dirty="0"/>
          </a:p>
        </p:txBody>
      </p:sp>
      <p:sp>
        <p:nvSpPr>
          <p:cNvPr id="12" name="Retângulo 11"/>
          <p:cNvSpPr/>
          <p:nvPr/>
        </p:nvSpPr>
        <p:spPr>
          <a:xfrm>
            <a:off x="320080" y="5509681"/>
            <a:ext cx="8284368" cy="1015663"/>
          </a:xfrm>
          <a:prstGeom prst="rect">
            <a:avLst/>
          </a:prstGeom>
        </p:spPr>
        <p:txBody>
          <a:bodyPr wrap="square">
            <a:spAutoFit/>
          </a:bodyPr>
          <a:lstStyle/>
          <a:p>
            <a:r>
              <a:rPr lang="pt-BR" sz="2000" dirty="0">
                <a:ea typeface="Calibri" panose="020F0502020204030204" pitchFamily="34" charset="0"/>
              </a:rPr>
              <a:t>Se utilizarmos apenas a</a:t>
            </a:r>
            <a:r>
              <a:rPr lang="pt-BR" sz="2000" b="1" dirty="0">
                <a:ea typeface="Calibri" panose="020F0502020204030204" pitchFamily="34" charset="0"/>
              </a:rPr>
              <a:t> intuição </a:t>
            </a:r>
            <a:r>
              <a:rPr lang="pt-BR" sz="2000" dirty="0">
                <a:ea typeface="Calibri" panose="020F0502020204030204" pitchFamily="34" charset="0"/>
              </a:rPr>
              <a:t>ao decidir o melhor caminho para a nossa agência bancária, por exemplo, teremos um risco muito maior de errar na escolha. </a:t>
            </a:r>
            <a:endParaRPr lang="pt-BR" sz="2000" dirty="0"/>
          </a:p>
        </p:txBody>
      </p:sp>
    </p:spTree>
    <p:extLst>
      <p:ext uri="{BB962C8B-B14F-4D97-AF65-F5344CB8AC3E}">
        <p14:creationId xmlns:p14="http://schemas.microsoft.com/office/powerpoint/2010/main" val="136398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 calcmode="lin" valueType="num">
                                      <p:cBhvr additive="base">
                                        <p:cTn id="3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theme/theme1.xml><?xml version="1.0" encoding="utf-8"?>
<a:theme xmlns:a="http://schemas.openxmlformats.org/drawingml/2006/main" name="Orientation">
  <a:themeElements>
    <a:clrScheme name="Tema do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o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Orientation</Template>
  <TotalTime>2016</TotalTime>
  <Words>7368</Words>
  <Application>Microsoft Office PowerPoint</Application>
  <PresentationFormat>Apresentação na tela (4:3)</PresentationFormat>
  <Paragraphs>906</Paragraphs>
  <Slides>60</Slides>
  <Notes>6</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60</vt:i4>
      </vt:variant>
    </vt:vector>
  </HeadingPairs>
  <TitlesOfParts>
    <vt:vector size="69" baseType="lpstr">
      <vt:lpstr>Arial</vt:lpstr>
      <vt:lpstr>Calibri</vt:lpstr>
      <vt:lpstr>Cambria Math</vt:lpstr>
      <vt:lpstr>Courier New</vt:lpstr>
      <vt:lpstr>Monotype Sorts</vt:lpstr>
      <vt:lpstr>Tahoma</vt:lpstr>
      <vt:lpstr>Times New Roman</vt:lpstr>
      <vt:lpstr>Wingdings</vt:lpstr>
      <vt:lpstr>Orientation</vt:lpstr>
      <vt:lpstr>Unidade I</vt:lpstr>
      <vt:lpstr>Apresentação do PowerPoint</vt:lpstr>
      <vt:lpstr>EXEMPLO do BANCO</vt:lpstr>
      <vt:lpstr>O QUE É SIMULAR?</vt:lpstr>
      <vt:lpstr>Quando Surgiu essa Técnica?</vt:lpstr>
      <vt:lpstr>Por que Simular?</vt:lpstr>
      <vt:lpstr>O que é Tomada de Decisão?</vt:lpstr>
      <vt:lpstr>Como é o Processo de  Tomada de Decisão?</vt:lpstr>
      <vt:lpstr>Fatores que Afetam uma  Tomada de Decisão?</vt:lpstr>
      <vt:lpstr>Modelagem no  Problema do Banco</vt:lpstr>
      <vt:lpstr>Modelagem</vt:lpstr>
      <vt:lpstr>Apresentação do PowerPoint</vt:lpstr>
      <vt:lpstr>TIPOS DE MODELOS</vt:lpstr>
      <vt:lpstr>A Simulação no Caso do Banco</vt:lpstr>
      <vt:lpstr>O Método de Monte Carlo</vt:lpstr>
      <vt:lpstr>O Método de Monte Carlo</vt:lpstr>
      <vt:lpstr>O Método de Monte Carlo</vt:lpstr>
      <vt:lpstr>O Método de Monte Carlo</vt:lpstr>
      <vt:lpstr>O Método de Monte Carlo</vt:lpstr>
      <vt:lpstr>O Método de Monte Carlo</vt:lpstr>
      <vt:lpstr>O Método de Monte Carlo</vt:lpstr>
      <vt:lpstr>O Método de Monte Carlo</vt:lpstr>
      <vt:lpstr>Apresentação do PowerPoint</vt:lpstr>
      <vt:lpstr>Resultado da Simulação</vt:lpstr>
      <vt:lpstr>Exercício #01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SIMULAÇÃO no EXCEL Geração de Eventos Aleatórios</vt:lpstr>
      <vt:lpstr>SIMULAÇÃO no EXCEL</vt:lpstr>
      <vt:lpstr>SIMULAÇÃO no EXCEL</vt:lpstr>
      <vt:lpstr>SIMULAÇÃO no EXCEL </vt:lpstr>
      <vt:lpstr>SIMULAÇÃO no EXCEL</vt:lpstr>
      <vt:lpstr>SIMULAÇÃO no EXCEL</vt:lpstr>
      <vt:lpstr>OUTRO EXEMPLO</vt:lpstr>
      <vt:lpstr>Apresentação do PowerPoint</vt:lpstr>
      <vt:lpstr>Apresentação do PowerPoint</vt:lpstr>
      <vt:lpstr>Exemplo Banco no Excel</vt:lpstr>
      <vt:lpstr>Apresentação do PowerPoint</vt:lpstr>
      <vt:lpstr>Apresentação do PowerPoint</vt:lpstr>
      <vt:lpstr>Atividade 1</vt:lpstr>
      <vt:lpstr>Atividade 1 - Continuação</vt:lpstr>
      <vt:lpstr>Atividade 1 - Continuação</vt:lpstr>
      <vt:lpstr>Atividade 2 e 3</vt:lpstr>
      <vt:lpstr>Atividades 2 e 3</vt:lpstr>
      <vt:lpstr>Atividades 2 e 3</vt:lpstr>
      <vt:lpstr>Atividades 2 e 3</vt:lpstr>
      <vt:lpstr>Atividade 4</vt:lpstr>
      <vt:lpstr>Atividade 4 - Solução</vt:lpstr>
      <vt:lpstr>Atividade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dc:title>
  <dc:creator>Bertolo</dc:creator>
  <cp:lastModifiedBy>Luiz Bertolo</cp:lastModifiedBy>
  <cp:revision>182</cp:revision>
  <dcterms:created xsi:type="dcterms:W3CDTF">2015-04-04T15:50:40Z</dcterms:created>
  <dcterms:modified xsi:type="dcterms:W3CDTF">2022-05-27T12:25:48Z</dcterms:modified>
</cp:coreProperties>
</file>